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57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9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91" r:id="rId33"/>
    <p:sldId id="279" r:id="rId34"/>
    <p:sldId id="280" r:id="rId35"/>
    <p:sldId id="28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1"/>
    <p:restoredTop sz="94648"/>
  </p:normalViewPr>
  <p:slideViewPr>
    <p:cSldViewPr snapToGrid="0" snapToObjects="1">
      <p:cViewPr varScale="1">
        <p:scale>
          <a:sx n="102" d="100"/>
          <a:sy n="102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68C816-9B34-4A4F-B7C0-B2845DD494F1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94B2E640-352E-2946-894B-535BB29C2DB0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数据模型设计</a:t>
          </a:r>
          <a:endParaRPr lang="zh-CN" altLang="en-US" dirty="0">
            <a:solidFill>
              <a:schemeClr val="tx1"/>
            </a:solidFill>
          </a:endParaRPr>
        </a:p>
      </dgm:t>
    </dgm:pt>
    <dgm:pt modelId="{11E8BD2B-3CB9-9446-94ED-F8EB8318F90F}" type="parTrans" cxnId="{A9CF9BF7-386D-1849-AA1F-0CA218505D58}">
      <dgm:prSet/>
      <dgm:spPr/>
      <dgm:t>
        <a:bodyPr/>
        <a:lstStyle/>
        <a:p>
          <a:endParaRPr lang="zh-CN" altLang="en-US"/>
        </a:p>
      </dgm:t>
    </dgm:pt>
    <dgm:pt modelId="{E42B0768-0024-5548-8FE2-0EF283EEF804}" type="sibTrans" cxnId="{A9CF9BF7-386D-1849-AA1F-0CA218505D58}">
      <dgm:prSet/>
      <dgm:spPr/>
      <dgm:t>
        <a:bodyPr/>
        <a:lstStyle/>
        <a:p>
          <a:endParaRPr lang="zh-CN" altLang="en-US"/>
        </a:p>
      </dgm:t>
    </dgm:pt>
    <dgm:pt modelId="{CD24639E-9E95-B64F-877F-327EBC748FC5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小时聚合／天聚合</a:t>
          </a:r>
          <a:endParaRPr lang="zh-CN" altLang="en-US" dirty="0">
            <a:solidFill>
              <a:schemeClr val="tx1"/>
            </a:solidFill>
          </a:endParaRPr>
        </a:p>
      </dgm:t>
    </dgm:pt>
    <dgm:pt modelId="{AEDCA0C6-757F-B247-8582-B1D91AAAA8BB}" type="parTrans" cxnId="{F7F0A352-6842-774E-B0EE-606AAA2ED3E1}">
      <dgm:prSet/>
      <dgm:spPr/>
      <dgm:t>
        <a:bodyPr/>
        <a:lstStyle/>
        <a:p>
          <a:endParaRPr lang="zh-CN" altLang="en-US"/>
        </a:p>
      </dgm:t>
    </dgm:pt>
    <dgm:pt modelId="{BC7F54AB-C718-CB4F-9749-1A15604655F9}" type="sibTrans" cxnId="{F7F0A352-6842-774E-B0EE-606AAA2ED3E1}">
      <dgm:prSet/>
      <dgm:spPr/>
      <dgm:t>
        <a:bodyPr/>
        <a:lstStyle/>
        <a:p>
          <a:endParaRPr lang="zh-CN" altLang="en-US"/>
        </a:p>
      </dgm:t>
    </dgm:pt>
    <dgm:pt modelId="{39F613AD-5C94-8344-876D-D88C275B6D2B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周报表</a:t>
          </a:r>
          <a:endParaRPr lang="zh-CN" altLang="en-US" dirty="0">
            <a:solidFill>
              <a:schemeClr val="tx1"/>
            </a:solidFill>
          </a:endParaRPr>
        </a:p>
      </dgm:t>
    </dgm:pt>
    <dgm:pt modelId="{1C64B27E-CCF9-DE41-B767-D440FF5A8DAB}" type="parTrans" cxnId="{858EF49F-D7DE-4647-8CC6-A22049BCA4AE}">
      <dgm:prSet/>
      <dgm:spPr/>
      <dgm:t>
        <a:bodyPr/>
        <a:lstStyle/>
        <a:p>
          <a:endParaRPr lang="zh-CN" altLang="en-US"/>
        </a:p>
      </dgm:t>
    </dgm:pt>
    <dgm:pt modelId="{505CFF8C-C929-964B-ADAC-03BF6A835CD2}" type="sibTrans" cxnId="{858EF49F-D7DE-4647-8CC6-A22049BCA4AE}">
      <dgm:prSet/>
      <dgm:spPr/>
      <dgm:t>
        <a:bodyPr/>
        <a:lstStyle/>
        <a:p>
          <a:endParaRPr lang="zh-CN" altLang="en-US"/>
        </a:p>
      </dgm:t>
    </dgm:pt>
    <dgm:pt modelId="{5C923D19-8A0A-1647-8BCA-FDACE20C758C}" type="pres">
      <dgm:prSet presAssocID="{A768C816-9B34-4A4F-B7C0-B2845DD494F1}" presName="linearFlow" presStyleCnt="0">
        <dgm:presLayoutVars>
          <dgm:dir/>
          <dgm:resizeHandles val="exact"/>
        </dgm:presLayoutVars>
      </dgm:prSet>
      <dgm:spPr/>
    </dgm:pt>
    <dgm:pt modelId="{D7DBFEDA-DD3D-FC46-A3AA-EFB48FBAC5FE}" type="pres">
      <dgm:prSet presAssocID="{94B2E640-352E-2946-894B-535BB29C2DB0}" presName="composite" presStyleCnt="0"/>
      <dgm:spPr/>
    </dgm:pt>
    <dgm:pt modelId="{71A6DD9D-72E1-644F-B80B-CE27520204BF}" type="pres">
      <dgm:prSet presAssocID="{94B2E640-352E-2946-894B-535BB29C2DB0}" presName="imgShp" presStyleLbl="fgImgPlace1" presStyleIdx="0" presStyleCnt="3"/>
      <dgm:spPr>
        <a:solidFill>
          <a:schemeClr val="bg2">
            <a:lumMod val="90000"/>
          </a:schemeClr>
        </a:solidFill>
        <a:ln>
          <a:solidFill>
            <a:schemeClr val="bg1"/>
          </a:solidFill>
        </a:ln>
      </dgm:spPr>
    </dgm:pt>
    <dgm:pt modelId="{45135268-20E8-4144-8237-153F54BB52BD}" type="pres">
      <dgm:prSet presAssocID="{94B2E640-352E-2946-894B-535BB29C2DB0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384F77-15AD-704E-AA10-81E92C36EDC9}" type="pres">
      <dgm:prSet presAssocID="{E42B0768-0024-5548-8FE2-0EF283EEF804}" presName="spacing" presStyleCnt="0"/>
      <dgm:spPr/>
    </dgm:pt>
    <dgm:pt modelId="{23CC75A1-E0BC-FE4A-AF17-444122D7DD45}" type="pres">
      <dgm:prSet presAssocID="{CD24639E-9E95-B64F-877F-327EBC748FC5}" presName="composite" presStyleCnt="0"/>
      <dgm:spPr/>
    </dgm:pt>
    <dgm:pt modelId="{A3B4AC0B-5A96-D445-B3D3-FE24870C2605}" type="pres">
      <dgm:prSet presAssocID="{CD24639E-9E95-B64F-877F-327EBC748FC5}" presName="imgShp" presStyleLbl="fgImgPlace1" presStyleIdx="1" presStyleCnt="3"/>
      <dgm:spPr>
        <a:solidFill>
          <a:schemeClr val="bg2">
            <a:lumMod val="90000"/>
          </a:schemeClr>
        </a:solidFill>
      </dgm:spPr>
    </dgm:pt>
    <dgm:pt modelId="{D7E73467-D5E1-454D-97E0-F8F8903BF3CE}" type="pres">
      <dgm:prSet presAssocID="{CD24639E-9E95-B64F-877F-327EBC748FC5}" presName="txShp" presStyleLbl="node1" presStyleIdx="1" presStyleCnt="3" custLinFactNeighborX="-367" custLinFactNeighborY="22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5D9C4F-76BB-9449-B9D1-76B98A93869C}" type="pres">
      <dgm:prSet presAssocID="{BC7F54AB-C718-CB4F-9749-1A15604655F9}" presName="spacing" presStyleCnt="0"/>
      <dgm:spPr/>
    </dgm:pt>
    <dgm:pt modelId="{B6D946E5-7CEF-C941-9FC7-A557B6D8ED82}" type="pres">
      <dgm:prSet presAssocID="{39F613AD-5C94-8344-876D-D88C275B6D2B}" presName="composite" presStyleCnt="0"/>
      <dgm:spPr/>
    </dgm:pt>
    <dgm:pt modelId="{B47EF799-EA70-384D-8F84-DBF7565F9B51}" type="pres">
      <dgm:prSet presAssocID="{39F613AD-5C94-8344-876D-D88C275B6D2B}" presName="imgShp" presStyleLbl="fgImgPlace1" presStyleIdx="2" presStyleCnt="3"/>
      <dgm:spPr>
        <a:solidFill>
          <a:schemeClr val="bg2">
            <a:lumMod val="90000"/>
          </a:schemeClr>
        </a:solidFill>
      </dgm:spPr>
    </dgm:pt>
    <dgm:pt modelId="{9E9B9113-C906-1C43-BF25-ECD96232D699}" type="pres">
      <dgm:prSet presAssocID="{39F613AD-5C94-8344-876D-D88C275B6D2B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8D9AC55-48F4-C04F-ADB8-CF4E3AE2556D}" type="presOf" srcId="{39F613AD-5C94-8344-876D-D88C275B6D2B}" destId="{9E9B9113-C906-1C43-BF25-ECD96232D699}" srcOrd="0" destOrd="0" presId="urn:microsoft.com/office/officeart/2005/8/layout/vList3"/>
    <dgm:cxn modelId="{9A04EB6D-4697-9B49-8D48-9FACE73601C8}" type="presOf" srcId="{A768C816-9B34-4A4F-B7C0-B2845DD494F1}" destId="{5C923D19-8A0A-1647-8BCA-FDACE20C758C}" srcOrd="0" destOrd="0" presId="urn:microsoft.com/office/officeart/2005/8/layout/vList3"/>
    <dgm:cxn modelId="{A9CF9BF7-386D-1849-AA1F-0CA218505D58}" srcId="{A768C816-9B34-4A4F-B7C0-B2845DD494F1}" destId="{94B2E640-352E-2946-894B-535BB29C2DB0}" srcOrd="0" destOrd="0" parTransId="{11E8BD2B-3CB9-9446-94ED-F8EB8318F90F}" sibTransId="{E42B0768-0024-5548-8FE2-0EF283EEF804}"/>
    <dgm:cxn modelId="{D3539E95-3E77-BA46-93C6-965EBC193B3F}" type="presOf" srcId="{94B2E640-352E-2946-894B-535BB29C2DB0}" destId="{45135268-20E8-4144-8237-153F54BB52BD}" srcOrd="0" destOrd="0" presId="urn:microsoft.com/office/officeart/2005/8/layout/vList3"/>
    <dgm:cxn modelId="{F7F0A352-6842-774E-B0EE-606AAA2ED3E1}" srcId="{A768C816-9B34-4A4F-B7C0-B2845DD494F1}" destId="{CD24639E-9E95-B64F-877F-327EBC748FC5}" srcOrd="1" destOrd="0" parTransId="{AEDCA0C6-757F-B247-8582-B1D91AAAA8BB}" sibTransId="{BC7F54AB-C718-CB4F-9749-1A15604655F9}"/>
    <dgm:cxn modelId="{858EF49F-D7DE-4647-8CC6-A22049BCA4AE}" srcId="{A768C816-9B34-4A4F-B7C0-B2845DD494F1}" destId="{39F613AD-5C94-8344-876D-D88C275B6D2B}" srcOrd="2" destOrd="0" parTransId="{1C64B27E-CCF9-DE41-B767-D440FF5A8DAB}" sibTransId="{505CFF8C-C929-964B-ADAC-03BF6A835CD2}"/>
    <dgm:cxn modelId="{868AAE05-6C10-E548-B29F-9063FAF10107}" type="presOf" srcId="{CD24639E-9E95-B64F-877F-327EBC748FC5}" destId="{D7E73467-D5E1-454D-97E0-F8F8903BF3CE}" srcOrd="0" destOrd="0" presId="urn:microsoft.com/office/officeart/2005/8/layout/vList3"/>
    <dgm:cxn modelId="{6F854122-5902-E24A-87A9-C4A4DD6FF516}" type="presParOf" srcId="{5C923D19-8A0A-1647-8BCA-FDACE20C758C}" destId="{D7DBFEDA-DD3D-FC46-A3AA-EFB48FBAC5FE}" srcOrd="0" destOrd="0" presId="urn:microsoft.com/office/officeart/2005/8/layout/vList3"/>
    <dgm:cxn modelId="{F70E7435-0C1B-624C-A3C9-DC388B181B7C}" type="presParOf" srcId="{D7DBFEDA-DD3D-FC46-A3AA-EFB48FBAC5FE}" destId="{71A6DD9D-72E1-644F-B80B-CE27520204BF}" srcOrd="0" destOrd="0" presId="urn:microsoft.com/office/officeart/2005/8/layout/vList3"/>
    <dgm:cxn modelId="{179356F8-B3E5-974C-8C3F-A991B9D3AE34}" type="presParOf" srcId="{D7DBFEDA-DD3D-FC46-A3AA-EFB48FBAC5FE}" destId="{45135268-20E8-4144-8237-153F54BB52BD}" srcOrd="1" destOrd="0" presId="urn:microsoft.com/office/officeart/2005/8/layout/vList3"/>
    <dgm:cxn modelId="{D494F3A1-978C-094A-BB52-598C74B8CF52}" type="presParOf" srcId="{5C923D19-8A0A-1647-8BCA-FDACE20C758C}" destId="{48384F77-15AD-704E-AA10-81E92C36EDC9}" srcOrd="1" destOrd="0" presId="urn:microsoft.com/office/officeart/2005/8/layout/vList3"/>
    <dgm:cxn modelId="{22DD5CF8-D7BC-2842-883F-2193562E3B05}" type="presParOf" srcId="{5C923D19-8A0A-1647-8BCA-FDACE20C758C}" destId="{23CC75A1-E0BC-FE4A-AF17-444122D7DD45}" srcOrd="2" destOrd="0" presId="urn:microsoft.com/office/officeart/2005/8/layout/vList3"/>
    <dgm:cxn modelId="{C6D11258-132A-924E-8233-A3025F6A6B46}" type="presParOf" srcId="{23CC75A1-E0BC-FE4A-AF17-444122D7DD45}" destId="{A3B4AC0B-5A96-D445-B3D3-FE24870C2605}" srcOrd="0" destOrd="0" presId="urn:microsoft.com/office/officeart/2005/8/layout/vList3"/>
    <dgm:cxn modelId="{A9A64F79-BEE4-FD43-B390-089BE2BB7A51}" type="presParOf" srcId="{23CC75A1-E0BC-FE4A-AF17-444122D7DD45}" destId="{D7E73467-D5E1-454D-97E0-F8F8903BF3CE}" srcOrd="1" destOrd="0" presId="urn:microsoft.com/office/officeart/2005/8/layout/vList3"/>
    <dgm:cxn modelId="{BE81F425-EA20-934F-827F-ABDA3E24C9FF}" type="presParOf" srcId="{5C923D19-8A0A-1647-8BCA-FDACE20C758C}" destId="{D95D9C4F-76BB-9449-B9D1-76B98A93869C}" srcOrd="3" destOrd="0" presId="urn:microsoft.com/office/officeart/2005/8/layout/vList3"/>
    <dgm:cxn modelId="{8FB672E1-E55C-4346-A0B2-4C5A43010724}" type="presParOf" srcId="{5C923D19-8A0A-1647-8BCA-FDACE20C758C}" destId="{B6D946E5-7CEF-C941-9FC7-A557B6D8ED82}" srcOrd="4" destOrd="0" presId="urn:microsoft.com/office/officeart/2005/8/layout/vList3"/>
    <dgm:cxn modelId="{55DD7655-5285-1C41-9DCB-66A11CA6C44D}" type="presParOf" srcId="{B6D946E5-7CEF-C941-9FC7-A557B6D8ED82}" destId="{B47EF799-EA70-384D-8F84-DBF7565F9B51}" srcOrd="0" destOrd="0" presId="urn:microsoft.com/office/officeart/2005/8/layout/vList3"/>
    <dgm:cxn modelId="{AF421EC2-8126-3148-8E67-968B7B6B0F5C}" type="presParOf" srcId="{B6D946E5-7CEF-C941-9FC7-A557B6D8ED82}" destId="{9E9B9113-C906-1C43-BF25-ECD96232D69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35268-20E8-4144-8237-153F54BB52BD}">
      <dsp:nvSpPr>
        <dsp:cNvPr id="0" name=""/>
        <dsp:cNvSpPr/>
      </dsp:nvSpPr>
      <dsp:spPr>
        <a:xfrm rot="10800000">
          <a:off x="1502803" y="1382"/>
          <a:ext cx="5190779" cy="78140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4579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solidFill>
                <a:schemeClr val="tx1"/>
              </a:solidFill>
            </a:rPr>
            <a:t>数据模型设计</a:t>
          </a:r>
          <a:endParaRPr lang="zh-CN" altLang="en-US" sz="3300" kern="1200" dirty="0">
            <a:solidFill>
              <a:schemeClr val="tx1"/>
            </a:solidFill>
          </a:endParaRPr>
        </a:p>
      </dsp:txBody>
      <dsp:txXfrm rot="10800000">
        <a:off x="1698154" y="1382"/>
        <a:ext cx="4995428" cy="781406"/>
      </dsp:txXfrm>
    </dsp:sp>
    <dsp:sp modelId="{71A6DD9D-72E1-644F-B80B-CE27520204BF}">
      <dsp:nvSpPr>
        <dsp:cNvPr id="0" name=""/>
        <dsp:cNvSpPr/>
      </dsp:nvSpPr>
      <dsp:spPr>
        <a:xfrm>
          <a:off x="1112100" y="1382"/>
          <a:ext cx="781406" cy="781406"/>
        </a:xfrm>
        <a:prstGeom prst="ellipse">
          <a:avLst/>
        </a:prstGeom>
        <a:solidFill>
          <a:schemeClr val="bg2">
            <a:lumMod val="9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E73467-D5E1-454D-97E0-F8F8903BF3CE}">
      <dsp:nvSpPr>
        <dsp:cNvPr id="0" name=""/>
        <dsp:cNvSpPr/>
      </dsp:nvSpPr>
      <dsp:spPr>
        <a:xfrm rot="10800000">
          <a:off x="1483753" y="1006201"/>
          <a:ext cx="5190779" cy="78140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4579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solidFill>
                <a:schemeClr val="tx1"/>
              </a:solidFill>
            </a:rPr>
            <a:t>小时聚合／天聚合</a:t>
          </a:r>
          <a:endParaRPr lang="zh-CN" altLang="en-US" sz="3300" kern="1200" dirty="0">
            <a:solidFill>
              <a:schemeClr val="tx1"/>
            </a:solidFill>
          </a:endParaRPr>
        </a:p>
      </dsp:txBody>
      <dsp:txXfrm rot="10800000">
        <a:off x="1679104" y="1006201"/>
        <a:ext cx="4995428" cy="781406"/>
      </dsp:txXfrm>
    </dsp:sp>
    <dsp:sp modelId="{A3B4AC0B-5A96-D445-B3D3-FE24870C2605}">
      <dsp:nvSpPr>
        <dsp:cNvPr id="0" name=""/>
        <dsp:cNvSpPr/>
      </dsp:nvSpPr>
      <dsp:spPr>
        <a:xfrm>
          <a:off x="1112100" y="988925"/>
          <a:ext cx="781406" cy="781406"/>
        </a:xfrm>
        <a:prstGeom prst="ellipse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E9B9113-C906-1C43-BF25-ECD96232D699}">
      <dsp:nvSpPr>
        <dsp:cNvPr id="0" name=""/>
        <dsp:cNvSpPr/>
      </dsp:nvSpPr>
      <dsp:spPr>
        <a:xfrm rot="10800000">
          <a:off x="1502803" y="1976467"/>
          <a:ext cx="5190779" cy="78140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4579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>
              <a:solidFill>
                <a:schemeClr val="tx1"/>
              </a:solidFill>
            </a:rPr>
            <a:t>周报表</a:t>
          </a:r>
          <a:endParaRPr lang="zh-CN" altLang="en-US" sz="3300" kern="1200" dirty="0">
            <a:solidFill>
              <a:schemeClr val="tx1"/>
            </a:solidFill>
          </a:endParaRPr>
        </a:p>
      </dsp:txBody>
      <dsp:txXfrm rot="10800000">
        <a:off x="1698154" y="1976467"/>
        <a:ext cx="4995428" cy="781406"/>
      </dsp:txXfrm>
    </dsp:sp>
    <dsp:sp modelId="{B47EF799-EA70-384D-8F84-DBF7565F9B51}">
      <dsp:nvSpPr>
        <dsp:cNvPr id="0" name=""/>
        <dsp:cNvSpPr/>
      </dsp:nvSpPr>
      <dsp:spPr>
        <a:xfrm>
          <a:off x="1112100" y="1976467"/>
          <a:ext cx="781406" cy="781406"/>
        </a:xfrm>
        <a:prstGeom prst="ellipse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2F226-3ADD-6143-BCB7-2A6A89BEFFE8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FAB34-E355-2340-91BE-34B052B580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62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69190615-3E09-4E83-8935-B8BCC3D5A6AA}" type="slidenum">
              <a:rPr lang="zh-CN" altLang="en-US" smtClean="0">
                <a:latin typeface="Calibri" panose="020F0502020204030204" pitchFamily="34" charset="0"/>
              </a:rPr>
              <a:pPr/>
              <a:t>18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729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7445AD1-A5FA-494E-9262-C1526856BB5D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314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74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64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50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30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066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057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561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309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1612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09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2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38908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426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7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008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88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062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0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74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4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59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613B2-9FC6-FE45-B36F-14CAB5A0DBD3}" type="datetimeFigureOut">
              <a:rPr kumimoji="1" lang="zh-CN" altLang="en-US" smtClean="0"/>
              <a:t>2018/6/22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86725-AB45-2E46-89A2-2FF9FE2D5C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79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tags" Target="../tags/tag14.xml"/><Relationship Id="rId8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2.xml"/><Relationship Id="rId13" Type="http://schemas.openxmlformats.org/officeDocument/2006/relationships/image" Target="../media/image20.png"/><Relationship Id="rId1" Type="http://schemas.openxmlformats.org/officeDocument/2006/relationships/tags" Target="../tags/tag15.xml"/><Relationship Id="rId2" Type="http://schemas.openxmlformats.org/officeDocument/2006/relationships/tags" Target="../tags/tag16.xml"/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tags" Target="../tags/tag20.xml"/><Relationship Id="rId7" Type="http://schemas.openxmlformats.org/officeDocument/2006/relationships/tags" Target="../tags/tag21.xml"/><Relationship Id="rId8" Type="http://schemas.openxmlformats.org/officeDocument/2006/relationships/tags" Target="../tags/tag22.xml"/><Relationship Id="rId9" Type="http://schemas.openxmlformats.org/officeDocument/2006/relationships/tags" Target="../tags/tag23.xml"/><Relationship Id="rId10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tags" Target="../tags/tag29.xml"/><Relationship Id="rId6" Type="http://schemas.openxmlformats.org/officeDocument/2006/relationships/tags" Target="../tags/tag30.xml"/><Relationship Id="rId7" Type="http://schemas.openxmlformats.org/officeDocument/2006/relationships/tags" Target="../tags/tag31.xml"/><Relationship Id="rId8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tags" Target="../tags/tag42.xml"/><Relationship Id="rId12" Type="http://schemas.openxmlformats.org/officeDocument/2006/relationships/tags" Target="../tags/tag43.xml"/><Relationship Id="rId13" Type="http://schemas.openxmlformats.org/officeDocument/2006/relationships/tags" Target="../tags/tag44.xml"/><Relationship Id="rId14" Type="http://schemas.openxmlformats.org/officeDocument/2006/relationships/tags" Target="../tags/tag45.xml"/><Relationship Id="rId15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2" Type="http://schemas.openxmlformats.org/officeDocument/2006/relationships/tags" Target="../tags/tag33.xml"/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tags" Target="../tags/tag36.xml"/><Relationship Id="rId6" Type="http://schemas.openxmlformats.org/officeDocument/2006/relationships/tags" Target="../tags/tag37.xml"/><Relationship Id="rId7" Type="http://schemas.openxmlformats.org/officeDocument/2006/relationships/tags" Target="../tags/tag38.xml"/><Relationship Id="rId8" Type="http://schemas.openxmlformats.org/officeDocument/2006/relationships/tags" Target="../tags/tag39.xml"/><Relationship Id="rId9" Type="http://schemas.openxmlformats.org/officeDocument/2006/relationships/tags" Target="../tags/tag40.xml"/><Relationship Id="rId10" Type="http://schemas.openxmlformats.org/officeDocument/2006/relationships/tags" Target="../tags/tag4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1" Type="http://schemas.openxmlformats.org/officeDocument/2006/relationships/tags" Target="../tags/tag46.xml"/><Relationship Id="rId2" Type="http://schemas.microsoft.com/office/2007/relationships/media" Target="../media/media1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2979" y="1996966"/>
            <a:ext cx="9144000" cy="333128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数据仓库实验三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sz="4000" dirty="0" smtClean="0"/>
              <a:t>王涛  </a:t>
            </a:r>
            <a:r>
              <a:rPr kumimoji="1" lang="en-US" altLang="zh-CN" sz="4000" dirty="0" smtClean="0"/>
              <a:t>17127082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97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05345"/>
          </a:xfrm>
        </p:spPr>
        <p:txBody>
          <a:bodyPr>
            <a:normAutofit/>
          </a:bodyPr>
          <a:lstStyle/>
          <a:p>
            <a:r>
              <a:rPr kumimoji="1" lang="en-US" altLang="zh-CN" sz="3600" dirty="0"/>
              <a:t>3</a:t>
            </a:r>
            <a:r>
              <a:rPr kumimoji="1" lang="zh-CN" altLang="en-US" sz="3600" dirty="0" smtClean="0"/>
              <a:t>、天聚合</a:t>
            </a:r>
            <a:endParaRPr kumimoji="1" lang="zh-CN" altLang="en-US" sz="3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3160" y="7294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9838" y="1458932"/>
            <a:ext cx="92208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10338" y="1504650"/>
            <a:ext cx="124356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61661" y="402617"/>
            <a:ext cx="3550972" cy="4001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zh-CN" altLang="zh-CN" sz="2000" b="1" dirty="0">
                <a:solidFill>
                  <a:schemeClr val="accent5"/>
                </a:solidFill>
              </a:rPr>
              <a:t>统计一周内的期望和标准差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65568" y="-332040"/>
            <a:ext cx="99298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41124" y="1934809"/>
            <a:ext cx="118745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510338" y="2266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93" y="1205344"/>
            <a:ext cx="6663608" cy="4803454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057669" y="405829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906" y="3092364"/>
            <a:ext cx="2958957" cy="96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026400" y="54623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102" y="5119798"/>
            <a:ext cx="2705100" cy="889000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>
          <a:xfrm>
            <a:off x="6922119" y="5348541"/>
            <a:ext cx="1389674" cy="24713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右箭头 24"/>
          <p:cNvSpPr/>
          <p:nvPr/>
        </p:nvSpPr>
        <p:spPr>
          <a:xfrm rot="19148448" flipV="1">
            <a:off x="6816569" y="4023202"/>
            <a:ext cx="1389674" cy="19494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253183" y="5071542"/>
            <a:ext cx="7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smtClean="0"/>
              <a:t>标准差</a:t>
            </a:r>
            <a:endParaRPr kumimoji="1" lang="zh-CN" altLang="en-US" sz="1200" dirty="0"/>
          </a:p>
        </p:txBody>
      </p:sp>
      <p:sp>
        <p:nvSpPr>
          <p:cNvPr id="27" name="文本框 26"/>
          <p:cNvSpPr txBox="1"/>
          <p:nvPr/>
        </p:nvSpPr>
        <p:spPr>
          <a:xfrm rot="19009694">
            <a:off x="7016523" y="3713002"/>
            <a:ext cx="721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期望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310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05345"/>
          </a:xfrm>
        </p:spPr>
        <p:txBody>
          <a:bodyPr>
            <a:normAutofit/>
          </a:bodyPr>
          <a:lstStyle/>
          <a:p>
            <a:r>
              <a:rPr kumimoji="1" lang="en-US" altLang="zh-CN" sz="3600" dirty="0"/>
              <a:t>3</a:t>
            </a:r>
            <a:r>
              <a:rPr kumimoji="1" lang="zh-CN" altLang="en-US" sz="3600" dirty="0" smtClean="0"/>
              <a:t>、天聚合</a:t>
            </a:r>
            <a:endParaRPr kumimoji="1" lang="zh-CN" altLang="en-US" sz="3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3160" y="7294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9838" y="1458932"/>
            <a:ext cx="92208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10338" y="1504650"/>
            <a:ext cx="124356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61661" y="402617"/>
            <a:ext cx="3307316" cy="4001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zh-CN" altLang="zh-CN" sz="2000" b="1" dirty="0">
                <a:solidFill>
                  <a:schemeClr val="accent5"/>
                </a:solidFill>
              </a:rPr>
              <a:t>计算最活跃的前</a:t>
            </a:r>
            <a:r>
              <a:rPr lang="en-US" altLang="zh-CN" sz="2000" b="1" dirty="0">
                <a:solidFill>
                  <a:schemeClr val="accent5"/>
                </a:solidFill>
              </a:rPr>
              <a:t>10</a:t>
            </a:r>
            <a:r>
              <a:rPr lang="zh-CN" altLang="zh-CN" sz="2000" b="1" dirty="0">
                <a:solidFill>
                  <a:schemeClr val="accent5"/>
                </a:solidFill>
              </a:rPr>
              <a:t>名用户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65568" y="-332040"/>
            <a:ext cx="99298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41124" y="1934809"/>
            <a:ext cx="118745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510338" y="2266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9599722">
            <a:off x="5917488" y="5006469"/>
            <a:ext cx="1931542" cy="21575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 rot="19505692">
            <a:off x="5750682" y="4651196"/>
            <a:ext cx="1676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每周最活跃</a:t>
            </a:r>
            <a:r>
              <a:rPr kumimoji="1" lang="en-US" altLang="zh-CN" sz="1200" dirty="0" smtClean="0"/>
              <a:t>10</a:t>
            </a:r>
            <a:r>
              <a:rPr kumimoji="1" lang="zh-CN" altLang="en-US" sz="1200" dirty="0" smtClean="0"/>
              <a:t>个用户</a:t>
            </a:r>
            <a:endParaRPr kumimoji="1" lang="zh-CN" alt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83" y="1205344"/>
            <a:ext cx="6559711" cy="5257102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743254" y="23649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254" y="2364968"/>
            <a:ext cx="5753100" cy="17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4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05345"/>
          </a:xfrm>
        </p:spPr>
        <p:txBody>
          <a:bodyPr>
            <a:normAutofit/>
          </a:bodyPr>
          <a:lstStyle/>
          <a:p>
            <a:r>
              <a:rPr kumimoji="1" lang="en-US" altLang="zh-CN" sz="3600" dirty="0"/>
              <a:t>3</a:t>
            </a:r>
            <a:r>
              <a:rPr kumimoji="1" lang="zh-CN" altLang="en-US" sz="3600" dirty="0" smtClean="0"/>
              <a:t>、天聚合</a:t>
            </a:r>
            <a:endParaRPr kumimoji="1" lang="zh-CN" altLang="en-US" sz="3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3160" y="7294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9838" y="1458932"/>
            <a:ext cx="92208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10338" y="1504650"/>
            <a:ext cx="124356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61661" y="402617"/>
            <a:ext cx="3307316" cy="70788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285750" lvl="0" indent="-285750">
              <a:buFont typeface="Wingdings" charset="2"/>
              <a:buChar char="Ø"/>
            </a:pPr>
            <a:r>
              <a:rPr lang="zh-CN" altLang="zh-CN" sz="2000" b="1" dirty="0" smtClean="0">
                <a:solidFill>
                  <a:schemeClr val="accent5"/>
                </a:solidFill>
              </a:rPr>
              <a:t>计算</a:t>
            </a:r>
            <a:r>
              <a:rPr lang="zh-CN" altLang="zh-CN" sz="2000" b="1" dirty="0">
                <a:solidFill>
                  <a:schemeClr val="accent5"/>
                </a:solidFill>
              </a:rPr>
              <a:t>最活跃的前</a:t>
            </a:r>
            <a:r>
              <a:rPr lang="en-US" altLang="zh-CN" sz="2000" b="1" dirty="0">
                <a:solidFill>
                  <a:schemeClr val="accent5"/>
                </a:solidFill>
              </a:rPr>
              <a:t>10</a:t>
            </a:r>
            <a:r>
              <a:rPr lang="zh-CN" altLang="zh-CN" sz="2000" b="1" dirty="0">
                <a:solidFill>
                  <a:schemeClr val="accent5"/>
                </a:solidFill>
              </a:rPr>
              <a:t>个领域</a:t>
            </a:r>
          </a:p>
          <a:p>
            <a:pPr marL="285750" indent="-285750">
              <a:buFont typeface="Wingdings" charset="2"/>
              <a:buChar char="Ø"/>
            </a:pPr>
            <a:endParaRPr lang="zh-CN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65568" y="-332040"/>
            <a:ext cx="99298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41124" y="1934809"/>
            <a:ext cx="118745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510338" y="2266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98" y="863029"/>
            <a:ext cx="7642228" cy="5784351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 rot="18523623" flipV="1">
            <a:off x="6479532" y="4986981"/>
            <a:ext cx="1756243" cy="21277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4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81" y="1603879"/>
            <a:ext cx="5753100" cy="21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 rot="18558797">
            <a:off x="6309318" y="4720936"/>
            <a:ext cx="1712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dirty="0" smtClean="0"/>
              <a:t>每周最活跃</a:t>
            </a:r>
            <a:r>
              <a:rPr kumimoji="1" lang="en-US" altLang="zh-CN" sz="1100" dirty="0" smtClean="0"/>
              <a:t>10</a:t>
            </a:r>
            <a:r>
              <a:rPr kumimoji="1" lang="zh-CN" altLang="en-US" sz="1100" dirty="0" smtClean="0"/>
              <a:t>个领域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472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7880" y="2255520"/>
            <a:ext cx="5826760" cy="1839595"/>
          </a:xfrm>
        </p:spPr>
        <p:txBody>
          <a:bodyPr/>
          <a:lstStyle/>
          <a:p>
            <a:r>
              <a:rPr kumimoji="1" lang="zh-CN" altLang="en-US" b="1" dirty="0" smtClean="0"/>
              <a:t>遇到的问题及解决办法</a:t>
            </a:r>
            <a:endParaRPr kumimoji="1"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095" y="104775"/>
            <a:ext cx="4391866" cy="19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6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05280" y="944880"/>
            <a:ext cx="10261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、使用</a:t>
            </a:r>
            <a:r>
              <a:rPr kumimoji="1" lang="en-US" altLang="zh-CN" dirty="0" err="1" smtClean="0"/>
              <a:t>SparkStreaming</a:t>
            </a:r>
            <a:r>
              <a:rPr kumimoji="1" lang="zh-CN" altLang="en-US" dirty="0" smtClean="0"/>
              <a:t>接收</a:t>
            </a:r>
            <a:r>
              <a:rPr kumimoji="1" lang="en-US" altLang="zh-CN" dirty="0" err="1" smtClean="0"/>
              <a:t>kafka</a:t>
            </a:r>
            <a:r>
              <a:rPr kumimoji="1" lang="zh-CN" altLang="en-US" dirty="0" smtClean="0"/>
              <a:t>的数据，报错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en-US" altLang="zh-CN" dirty="0" smtClean="0"/>
              <a:t>Exception </a:t>
            </a:r>
            <a:r>
              <a:rPr lang="en-US" altLang="zh-CN" dirty="0"/>
              <a:t>in thread "streaming-start" </a:t>
            </a:r>
            <a:r>
              <a:rPr lang="en-US" altLang="zh-CN" dirty="0" err="1"/>
              <a:t>java.lang.NoSuchMethodError</a:t>
            </a:r>
            <a:r>
              <a:rPr lang="en-US" altLang="zh-CN" dirty="0"/>
              <a:t>: </a:t>
            </a:r>
            <a:r>
              <a:rPr lang="en-US" altLang="zh-CN" dirty="0" err="1"/>
              <a:t>org.apache.kafka.clients.consumer.KafkaConsumer.subscribe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解决方法：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jar</a:t>
            </a:r>
            <a:r>
              <a:rPr kumimoji="1" lang="zh-CN" altLang="en-US" dirty="0" smtClean="0"/>
              <a:t>包版本不匹配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选取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spark-streaming-kafka_2.10-1.6.3.jar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2.10</a:t>
            </a:r>
            <a:r>
              <a:rPr kumimoji="1" lang="zh-CN" altLang="en-US" dirty="0" smtClean="0"/>
              <a:t>是</a:t>
            </a:r>
            <a:r>
              <a:rPr kumimoji="1" lang="en-US" altLang="zh-CN" dirty="0" err="1" smtClean="0"/>
              <a:t>scala</a:t>
            </a:r>
            <a:r>
              <a:rPr kumimoji="1" lang="zh-CN" altLang="en-US" dirty="0" smtClean="0"/>
              <a:t>的版本</a:t>
            </a:r>
            <a:endParaRPr kumimoji="1" lang="en-US" altLang="zh-CN" dirty="0" smtClean="0"/>
          </a:p>
          <a:p>
            <a:r>
              <a:rPr kumimoji="1" lang="en-US" altLang="zh-CN" dirty="0" smtClean="0"/>
              <a:t>1.6.3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的版本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87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2960" y="812800"/>
            <a:ext cx="1026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、向</a:t>
            </a:r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中写入汉字显示乱码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解决方法：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修改配置文件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586990"/>
            <a:ext cx="3213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0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22960" y="812800"/>
            <a:ext cx="1026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zh-CN" altLang="en-US" dirty="0" smtClean="0"/>
              <a:t>、本地调试</a:t>
            </a:r>
            <a:r>
              <a:rPr kumimoji="1" lang="en-US" altLang="zh-CN" dirty="0" smtClean="0"/>
              <a:t>Spark</a:t>
            </a:r>
            <a:r>
              <a:rPr kumimoji="1" lang="zh-CN" altLang="en-US" dirty="0" smtClean="0"/>
              <a:t>程序，报错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en-US" altLang="zh-CN" dirty="0" err="1"/>
              <a:t>java.lang.reflect.InvocationTargetException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解决方法：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修改</a:t>
            </a:r>
            <a:r>
              <a:rPr kumimoji="1" lang="en-US" altLang="zh-CN" dirty="0" smtClean="0"/>
              <a:t>JVM</a:t>
            </a:r>
            <a:r>
              <a:rPr kumimoji="1" lang="zh-CN" altLang="en-US" dirty="0" smtClean="0"/>
              <a:t>参数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en-US" altLang="zh-CN" dirty="0"/>
              <a:t>-</a:t>
            </a:r>
            <a:r>
              <a:rPr lang="en-US" altLang="zh-CN" dirty="0" err="1"/>
              <a:t>Dorg.xerial.snappy.lib.name</a:t>
            </a:r>
            <a:r>
              <a:rPr lang="en-US" altLang="zh-CN" dirty="0"/>
              <a:t>=</a:t>
            </a:r>
            <a:r>
              <a:rPr lang="en-US" altLang="zh-CN" dirty="0" err="1"/>
              <a:t>libsnappyjava.jnilib</a:t>
            </a:r>
            <a:r>
              <a:rPr lang="en-US" altLang="zh-CN" dirty="0"/>
              <a:t> -</a:t>
            </a:r>
            <a:r>
              <a:rPr lang="en-US" altLang="zh-CN" dirty="0" err="1"/>
              <a:t>Dorg.xerial.snappy.tempdir</a:t>
            </a:r>
            <a:r>
              <a:rPr lang="en-US" altLang="zh-CN" dirty="0"/>
              <a:t>=/</a:t>
            </a:r>
            <a:r>
              <a:rPr lang="en-US" altLang="zh-CN" dirty="0" err="1"/>
              <a:t>tmp</a:t>
            </a:r>
            <a:r>
              <a:rPr lang="en-US" altLang="zh-CN" dirty="0"/>
              <a:t/>
            </a:r>
            <a:br>
              <a:rPr lang="en-US" altLang="zh-CN" dirty="0"/>
            </a:b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4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2979" y="1996966"/>
            <a:ext cx="9144000" cy="333128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数据仓库实验三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sz="4000" dirty="0" smtClean="0"/>
              <a:t>朱琪超  </a:t>
            </a:r>
            <a:r>
              <a:rPr kumimoji="1" lang="en-US" altLang="zh-CN" sz="4000" dirty="0" smtClean="0"/>
              <a:t>17127101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53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5864226" y="1731963"/>
            <a:ext cx="3878263" cy="762000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396000" tIns="0" rIns="0" bIns="0" anchor="ctr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400" kern="0" dirty="0" smtClean="0">
                <a:solidFill>
                  <a:srgbClr val="3A3A3A"/>
                </a:solidFill>
                <a:cs typeface="Arial" pitchFamily="34" charset="0"/>
              </a:rPr>
              <a:t>数据存储</a:t>
            </a:r>
            <a:endParaRPr lang="zh-CN" altLang="en-US" sz="2400" kern="0" dirty="0">
              <a:solidFill>
                <a:srgbClr val="3A3A3A"/>
              </a:solidFill>
              <a:cs typeface="Arial" pitchFamily="34" charset="0"/>
            </a:endParaRPr>
          </a:p>
        </p:txBody>
      </p:sp>
      <p:sp>
        <p:nvSpPr>
          <p:cNvPr id="42" name="KSO_GT1"/>
          <p:cNvSpPr/>
          <p:nvPr>
            <p:custDataLst>
              <p:tags r:id="rId3"/>
            </p:custDataLst>
          </p:nvPr>
        </p:nvSpPr>
        <p:spPr>
          <a:xfrm>
            <a:off x="5194300" y="1731963"/>
            <a:ext cx="763588" cy="762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4000" i="1" kern="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13" name="任意多边形 12"/>
          <p:cNvSpPr/>
          <p:nvPr>
            <p:custDataLst>
              <p:tags r:id="rId4"/>
            </p:custDataLst>
          </p:nvPr>
        </p:nvSpPr>
        <p:spPr>
          <a:xfrm>
            <a:off x="5864226" y="3830003"/>
            <a:ext cx="3878263" cy="762000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396000" tIns="0" rIns="0" bIns="0" anchor="ctr">
            <a:normAutofit/>
          </a:bodyPr>
          <a:lstStyle/>
          <a:p>
            <a:pPr>
              <a:lnSpc>
                <a:spcPct val="130000"/>
              </a:lnSpc>
              <a:defRPr/>
            </a:pPr>
            <a:r>
              <a:rPr lang="en-US" altLang="zh-CN" sz="2400" kern="0" dirty="0" smtClean="0">
                <a:solidFill>
                  <a:srgbClr val="3A3A3A"/>
                </a:solidFill>
                <a:cs typeface="Arial" pitchFamily="34" charset="0"/>
              </a:rPr>
              <a:t>WEB</a:t>
            </a:r>
            <a:r>
              <a:rPr lang="zh-CN" altLang="en-US" sz="2400" kern="0" dirty="0" smtClean="0">
                <a:solidFill>
                  <a:srgbClr val="3A3A3A"/>
                </a:solidFill>
                <a:cs typeface="Arial" pitchFamily="34" charset="0"/>
              </a:rPr>
              <a:t>展示系统</a:t>
            </a:r>
            <a:endParaRPr lang="zh-CN" altLang="en-US" sz="2400" kern="0" dirty="0">
              <a:solidFill>
                <a:srgbClr val="3A3A3A"/>
              </a:solidFill>
              <a:cs typeface="Arial" pitchFamily="34" charset="0"/>
            </a:endParaRPr>
          </a:p>
        </p:txBody>
      </p:sp>
      <p:sp>
        <p:nvSpPr>
          <p:cNvPr id="14" name="KSO_GT1"/>
          <p:cNvSpPr/>
          <p:nvPr>
            <p:custDataLst>
              <p:tags r:id="rId5"/>
            </p:custDataLst>
          </p:nvPr>
        </p:nvSpPr>
        <p:spPr>
          <a:xfrm>
            <a:off x="5194300" y="3830003"/>
            <a:ext cx="763588" cy="762000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4000" i="1" kern="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2885917" y="1916589"/>
            <a:ext cx="1326197" cy="1368107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2153128" y="2910206"/>
            <a:ext cx="1289048" cy="128079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KSO_Shape"/>
          <p:cNvSpPr>
            <a:spLocks/>
          </p:cNvSpPr>
          <p:nvPr/>
        </p:nvSpPr>
        <p:spPr bwMode="auto">
          <a:xfrm>
            <a:off x="9618502" y="5244110"/>
            <a:ext cx="1108129" cy="998533"/>
          </a:xfrm>
          <a:custGeom>
            <a:avLst/>
            <a:gdLst/>
            <a:ahLst/>
            <a:cxnLst/>
            <a:rect l="0" t="0" r="r" b="b"/>
            <a:pathLst>
              <a:path w="2238375" h="2093912">
                <a:moveTo>
                  <a:pt x="1193252" y="1157287"/>
                </a:moveTo>
                <a:lnTo>
                  <a:pt x="1210731" y="1180306"/>
                </a:lnTo>
                <a:lnTo>
                  <a:pt x="1227018" y="1203722"/>
                </a:lnTo>
                <a:lnTo>
                  <a:pt x="1242511" y="1226740"/>
                </a:lnTo>
                <a:lnTo>
                  <a:pt x="1256415" y="1249759"/>
                </a:lnTo>
                <a:lnTo>
                  <a:pt x="1269921" y="1272778"/>
                </a:lnTo>
                <a:lnTo>
                  <a:pt x="1281442" y="1295003"/>
                </a:lnTo>
                <a:lnTo>
                  <a:pt x="1292962" y="1317625"/>
                </a:lnTo>
                <a:lnTo>
                  <a:pt x="1302496" y="1340247"/>
                </a:lnTo>
                <a:lnTo>
                  <a:pt x="1311236" y="1362472"/>
                </a:lnTo>
                <a:lnTo>
                  <a:pt x="1319578" y="1384697"/>
                </a:lnTo>
                <a:lnTo>
                  <a:pt x="1326331" y="1406128"/>
                </a:lnTo>
                <a:lnTo>
                  <a:pt x="1332687" y="1427956"/>
                </a:lnTo>
                <a:lnTo>
                  <a:pt x="1337852" y="1449784"/>
                </a:lnTo>
                <a:lnTo>
                  <a:pt x="1342221" y="1471215"/>
                </a:lnTo>
                <a:lnTo>
                  <a:pt x="1345797" y="1491853"/>
                </a:lnTo>
                <a:lnTo>
                  <a:pt x="1348577" y="1512887"/>
                </a:lnTo>
                <a:lnTo>
                  <a:pt x="1350564" y="1533922"/>
                </a:lnTo>
                <a:lnTo>
                  <a:pt x="1352153" y="1554559"/>
                </a:lnTo>
                <a:lnTo>
                  <a:pt x="1352550" y="1574403"/>
                </a:lnTo>
                <a:lnTo>
                  <a:pt x="1352550" y="1594643"/>
                </a:lnTo>
                <a:lnTo>
                  <a:pt x="1351756" y="1614487"/>
                </a:lnTo>
                <a:lnTo>
                  <a:pt x="1350564" y="1633934"/>
                </a:lnTo>
                <a:lnTo>
                  <a:pt x="1348577" y="1652984"/>
                </a:lnTo>
                <a:lnTo>
                  <a:pt x="1346194" y="1672034"/>
                </a:lnTo>
                <a:lnTo>
                  <a:pt x="1343413" y="1690687"/>
                </a:lnTo>
                <a:lnTo>
                  <a:pt x="1339441" y="1708547"/>
                </a:lnTo>
                <a:lnTo>
                  <a:pt x="1335865" y="1726803"/>
                </a:lnTo>
                <a:lnTo>
                  <a:pt x="1331496" y="1744662"/>
                </a:lnTo>
                <a:lnTo>
                  <a:pt x="1326729" y="1761728"/>
                </a:lnTo>
                <a:lnTo>
                  <a:pt x="1321962" y="1778793"/>
                </a:lnTo>
                <a:lnTo>
                  <a:pt x="1316400" y="1795462"/>
                </a:lnTo>
                <a:lnTo>
                  <a:pt x="1310441" y="1811734"/>
                </a:lnTo>
                <a:lnTo>
                  <a:pt x="1304482" y="1827609"/>
                </a:lnTo>
                <a:lnTo>
                  <a:pt x="1298126" y="1843484"/>
                </a:lnTo>
                <a:lnTo>
                  <a:pt x="1291770" y="1858565"/>
                </a:lnTo>
                <a:lnTo>
                  <a:pt x="1284620" y="1873250"/>
                </a:lnTo>
                <a:lnTo>
                  <a:pt x="1277866" y="1887934"/>
                </a:lnTo>
                <a:lnTo>
                  <a:pt x="1270716" y="1901825"/>
                </a:lnTo>
                <a:lnTo>
                  <a:pt x="1263963" y="1915715"/>
                </a:lnTo>
                <a:lnTo>
                  <a:pt x="1256415" y="1928415"/>
                </a:lnTo>
                <a:lnTo>
                  <a:pt x="1249264" y="1941512"/>
                </a:lnTo>
                <a:lnTo>
                  <a:pt x="1241716" y="1953418"/>
                </a:lnTo>
                <a:lnTo>
                  <a:pt x="1227018" y="1976834"/>
                </a:lnTo>
                <a:lnTo>
                  <a:pt x="1213114" y="1998265"/>
                </a:lnTo>
                <a:lnTo>
                  <a:pt x="1199210" y="2017315"/>
                </a:lnTo>
                <a:lnTo>
                  <a:pt x="1186101" y="2034778"/>
                </a:lnTo>
                <a:lnTo>
                  <a:pt x="1173786" y="2049859"/>
                </a:lnTo>
                <a:lnTo>
                  <a:pt x="1163060" y="2063353"/>
                </a:lnTo>
                <a:lnTo>
                  <a:pt x="1153923" y="2074068"/>
                </a:lnTo>
                <a:lnTo>
                  <a:pt x="1140020" y="2088753"/>
                </a:lnTo>
                <a:lnTo>
                  <a:pt x="1135253" y="2093912"/>
                </a:lnTo>
                <a:lnTo>
                  <a:pt x="1119362" y="2079625"/>
                </a:lnTo>
                <a:lnTo>
                  <a:pt x="1103870" y="2065734"/>
                </a:lnTo>
                <a:lnTo>
                  <a:pt x="1089171" y="2051050"/>
                </a:lnTo>
                <a:lnTo>
                  <a:pt x="1075267" y="2036365"/>
                </a:lnTo>
                <a:lnTo>
                  <a:pt x="1062158" y="2020887"/>
                </a:lnTo>
                <a:lnTo>
                  <a:pt x="1050240" y="2005806"/>
                </a:lnTo>
                <a:lnTo>
                  <a:pt x="1038720" y="1989931"/>
                </a:lnTo>
                <a:lnTo>
                  <a:pt x="1027597" y="1974453"/>
                </a:lnTo>
                <a:lnTo>
                  <a:pt x="1017666" y="1958181"/>
                </a:lnTo>
                <a:lnTo>
                  <a:pt x="1008529" y="1942306"/>
                </a:lnTo>
                <a:lnTo>
                  <a:pt x="999392" y="1926034"/>
                </a:lnTo>
                <a:lnTo>
                  <a:pt x="991447" y="1909365"/>
                </a:lnTo>
                <a:lnTo>
                  <a:pt x="984296" y="1893093"/>
                </a:lnTo>
                <a:lnTo>
                  <a:pt x="977146" y="1876028"/>
                </a:lnTo>
                <a:lnTo>
                  <a:pt x="970790" y="1859359"/>
                </a:lnTo>
                <a:lnTo>
                  <a:pt x="965228" y="1842690"/>
                </a:lnTo>
                <a:lnTo>
                  <a:pt x="960064" y="1825625"/>
                </a:lnTo>
                <a:lnTo>
                  <a:pt x="955694" y="1808559"/>
                </a:lnTo>
                <a:lnTo>
                  <a:pt x="951324" y="1791493"/>
                </a:lnTo>
                <a:lnTo>
                  <a:pt x="947749" y="1774825"/>
                </a:lnTo>
                <a:lnTo>
                  <a:pt x="944571" y="1757759"/>
                </a:lnTo>
                <a:lnTo>
                  <a:pt x="941790" y="1740693"/>
                </a:lnTo>
                <a:lnTo>
                  <a:pt x="939804" y="1724025"/>
                </a:lnTo>
                <a:lnTo>
                  <a:pt x="938215" y="1706959"/>
                </a:lnTo>
                <a:lnTo>
                  <a:pt x="936626" y="1690290"/>
                </a:lnTo>
                <a:lnTo>
                  <a:pt x="935832" y="1673622"/>
                </a:lnTo>
                <a:lnTo>
                  <a:pt x="935037" y="1656953"/>
                </a:lnTo>
                <a:lnTo>
                  <a:pt x="935037" y="1640681"/>
                </a:lnTo>
                <a:lnTo>
                  <a:pt x="935037" y="1624409"/>
                </a:lnTo>
                <a:lnTo>
                  <a:pt x="935434" y="1608534"/>
                </a:lnTo>
                <a:lnTo>
                  <a:pt x="936229" y="1592262"/>
                </a:lnTo>
                <a:lnTo>
                  <a:pt x="937023" y="1576784"/>
                </a:lnTo>
                <a:lnTo>
                  <a:pt x="938215" y="1560909"/>
                </a:lnTo>
                <a:lnTo>
                  <a:pt x="939804" y="1545431"/>
                </a:lnTo>
                <a:lnTo>
                  <a:pt x="943379" y="1515665"/>
                </a:lnTo>
                <a:lnTo>
                  <a:pt x="947352" y="1487090"/>
                </a:lnTo>
                <a:lnTo>
                  <a:pt x="952913" y="1459706"/>
                </a:lnTo>
                <a:lnTo>
                  <a:pt x="958078" y="1433909"/>
                </a:lnTo>
                <a:lnTo>
                  <a:pt x="963639" y="1409700"/>
                </a:lnTo>
                <a:lnTo>
                  <a:pt x="969598" y="1386681"/>
                </a:lnTo>
                <a:lnTo>
                  <a:pt x="975160" y="1365647"/>
                </a:lnTo>
                <a:lnTo>
                  <a:pt x="981118" y="1346597"/>
                </a:lnTo>
                <a:lnTo>
                  <a:pt x="986680" y="1329928"/>
                </a:lnTo>
                <a:lnTo>
                  <a:pt x="991447" y="1315243"/>
                </a:lnTo>
                <a:lnTo>
                  <a:pt x="995817" y="1302940"/>
                </a:lnTo>
                <a:lnTo>
                  <a:pt x="1002173" y="1285875"/>
                </a:lnTo>
                <a:lnTo>
                  <a:pt x="1004556" y="1279922"/>
                </a:lnTo>
                <a:lnTo>
                  <a:pt x="1010515" y="1284684"/>
                </a:lnTo>
                <a:lnTo>
                  <a:pt x="1015679" y="1289447"/>
                </a:lnTo>
                <a:lnTo>
                  <a:pt x="1020446" y="1294606"/>
                </a:lnTo>
                <a:lnTo>
                  <a:pt x="1025611" y="1300162"/>
                </a:lnTo>
                <a:lnTo>
                  <a:pt x="1029980" y="1305718"/>
                </a:lnTo>
                <a:lnTo>
                  <a:pt x="1034748" y="1311275"/>
                </a:lnTo>
                <a:lnTo>
                  <a:pt x="1043884" y="1323578"/>
                </a:lnTo>
                <a:lnTo>
                  <a:pt x="1052227" y="1336675"/>
                </a:lnTo>
                <a:lnTo>
                  <a:pt x="1060172" y="1350168"/>
                </a:lnTo>
                <a:lnTo>
                  <a:pt x="1068117" y="1364456"/>
                </a:lnTo>
                <a:lnTo>
                  <a:pt x="1075267" y="1378743"/>
                </a:lnTo>
                <a:lnTo>
                  <a:pt x="1081623" y="1394222"/>
                </a:lnTo>
                <a:lnTo>
                  <a:pt x="1087582" y="1409700"/>
                </a:lnTo>
                <a:lnTo>
                  <a:pt x="1093938" y="1425178"/>
                </a:lnTo>
                <a:lnTo>
                  <a:pt x="1099103" y="1441053"/>
                </a:lnTo>
                <a:lnTo>
                  <a:pt x="1103870" y="1456928"/>
                </a:lnTo>
                <a:lnTo>
                  <a:pt x="1108637" y="1472803"/>
                </a:lnTo>
                <a:lnTo>
                  <a:pt x="1112609" y="1488281"/>
                </a:lnTo>
                <a:lnTo>
                  <a:pt x="1116582" y="1504156"/>
                </a:lnTo>
                <a:lnTo>
                  <a:pt x="1120554" y="1518840"/>
                </a:lnTo>
                <a:lnTo>
                  <a:pt x="1123335" y="1533922"/>
                </a:lnTo>
                <a:lnTo>
                  <a:pt x="1128897" y="1562497"/>
                </a:lnTo>
                <a:lnTo>
                  <a:pt x="1133266" y="1588293"/>
                </a:lnTo>
                <a:lnTo>
                  <a:pt x="1136444" y="1610915"/>
                </a:lnTo>
                <a:lnTo>
                  <a:pt x="1138828" y="1629568"/>
                </a:lnTo>
                <a:lnTo>
                  <a:pt x="1140417" y="1643856"/>
                </a:lnTo>
                <a:lnTo>
                  <a:pt x="1141609" y="1656159"/>
                </a:lnTo>
                <a:lnTo>
                  <a:pt x="1147170" y="1646237"/>
                </a:lnTo>
                <a:lnTo>
                  <a:pt x="1151937" y="1636712"/>
                </a:lnTo>
                <a:lnTo>
                  <a:pt x="1156307" y="1626393"/>
                </a:lnTo>
                <a:lnTo>
                  <a:pt x="1160677" y="1616472"/>
                </a:lnTo>
                <a:lnTo>
                  <a:pt x="1165047" y="1606550"/>
                </a:lnTo>
                <a:lnTo>
                  <a:pt x="1169019" y="1595834"/>
                </a:lnTo>
                <a:lnTo>
                  <a:pt x="1176567" y="1574800"/>
                </a:lnTo>
                <a:lnTo>
                  <a:pt x="1182923" y="1554162"/>
                </a:lnTo>
                <a:lnTo>
                  <a:pt x="1188087" y="1533128"/>
                </a:lnTo>
                <a:lnTo>
                  <a:pt x="1193252" y="1511697"/>
                </a:lnTo>
                <a:lnTo>
                  <a:pt x="1197224" y="1490265"/>
                </a:lnTo>
                <a:lnTo>
                  <a:pt x="1200402" y="1469628"/>
                </a:lnTo>
                <a:lnTo>
                  <a:pt x="1203580" y="1448593"/>
                </a:lnTo>
                <a:lnTo>
                  <a:pt x="1205964" y="1427559"/>
                </a:lnTo>
                <a:lnTo>
                  <a:pt x="1207553" y="1406922"/>
                </a:lnTo>
                <a:lnTo>
                  <a:pt x="1208744" y="1387078"/>
                </a:lnTo>
                <a:lnTo>
                  <a:pt x="1209539" y="1366837"/>
                </a:lnTo>
                <a:lnTo>
                  <a:pt x="1209936" y="1347390"/>
                </a:lnTo>
                <a:lnTo>
                  <a:pt x="1209936" y="1329134"/>
                </a:lnTo>
                <a:lnTo>
                  <a:pt x="1209539" y="1310481"/>
                </a:lnTo>
                <a:lnTo>
                  <a:pt x="1208744" y="1293018"/>
                </a:lnTo>
                <a:lnTo>
                  <a:pt x="1207950" y="1276350"/>
                </a:lnTo>
                <a:lnTo>
                  <a:pt x="1206758" y="1260475"/>
                </a:lnTo>
                <a:lnTo>
                  <a:pt x="1203977" y="1231106"/>
                </a:lnTo>
                <a:lnTo>
                  <a:pt x="1200799" y="1206103"/>
                </a:lnTo>
                <a:lnTo>
                  <a:pt x="1198019" y="1185862"/>
                </a:lnTo>
                <a:lnTo>
                  <a:pt x="1195635" y="1170384"/>
                </a:lnTo>
                <a:lnTo>
                  <a:pt x="1193252" y="1157287"/>
                </a:lnTo>
                <a:close/>
                <a:moveTo>
                  <a:pt x="678687" y="949325"/>
                </a:moveTo>
                <a:lnTo>
                  <a:pt x="696516" y="949325"/>
                </a:lnTo>
                <a:lnTo>
                  <a:pt x="712760" y="949325"/>
                </a:lnTo>
                <a:lnTo>
                  <a:pt x="725835" y="949722"/>
                </a:lnTo>
                <a:lnTo>
                  <a:pt x="744456" y="950515"/>
                </a:lnTo>
                <a:lnTo>
                  <a:pt x="750795" y="950911"/>
                </a:lnTo>
                <a:lnTo>
                  <a:pt x="748022" y="957256"/>
                </a:lnTo>
                <a:lnTo>
                  <a:pt x="744852" y="963600"/>
                </a:lnTo>
                <a:lnTo>
                  <a:pt x="741683" y="969945"/>
                </a:lnTo>
                <a:lnTo>
                  <a:pt x="738117" y="976289"/>
                </a:lnTo>
                <a:lnTo>
                  <a:pt x="734155" y="982237"/>
                </a:lnTo>
                <a:lnTo>
                  <a:pt x="729400" y="988185"/>
                </a:lnTo>
                <a:lnTo>
                  <a:pt x="720684" y="1000477"/>
                </a:lnTo>
                <a:lnTo>
                  <a:pt x="710779" y="1012373"/>
                </a:lnTo>
                <a:lnTo>
                  <a:pt x="699686" y="1024269"/>
                </a:lnTo>
                <a:lnTo>
                  <a:pt x="688592" y="1035371"/>
                </a:lnTo>
                <a:lnTo>
                  <a:pt x="676706" y="1046870"/>
                </a:lnTo>
                <a:lnTo>
                  <a:pt x="663632" y="1057577"/>
                </a:lnTo>
                <a:lnTo>
                  <a:pt x="650953" y="1067886"/>
                </a:lnTo>
                <a:lnTo>
                  <a:pt x="637086" y="1078196"/>
                </a:lnTo>
                <a:lnTo>
                  <a:pt x="623616" y="1087713"/>
                </a:lnTo>
                <a:lnTo>
                  <a:pt x="609749" y="1097229"/>
                </a:lnTo>
                <a:lnTo>
                  <a:pt x="595882" y="1106746"/>
                </a:lnTo>
                <a:lnTo>
                  <a:pt x="581619" y="1115469"/>
                </a:lnTo>
                <a:lnTo>
                  <a:pt x="568148" y="1123400"/>
                </a:lnTo>
                <a:lnTo>
                  <a:pt x="554281" y="1131727"/>
                </a:lnTo>
                <a:lnTo>
                  <a:pt x="540810" y="1139261"/>
                </a:lnTo>
                <a:lnTo>
                  <a:pt x="515057" y="1152743"/>
                </a:lnTo>
                <a:lnTo>
                  <a:pt x="491285" y="1165035"/>
                </a:lnTo>
                <a:lnTo>
                  <a:pt x="469891" y="1174948"/>
                </a:lnTo>
                <a:lnTo>
                  <a:pt x="452854" y="1182879"/>
                </a:lnTo>
                <a:lnTo>
                  <a:pt x="438987" y="1189223"/>
                </a:lnTo>
                <a:lnTo>
                  <a:pt x="427498" y="1193981"/>
                </a:lnTo>
                <a:lnTo>
                  <a:pt x="438591" y="1195567"/>
                </a:lnTo>
                <a:lnTo>
                  <a:pt x="449685" y="1197153"/>
                </a:lnTo>
                <a:lnTo>
                  <a:pt x="461174" y="1198343"/>
                </a:lnTo>
                <a:lnTo>
                  <a:pt x="472268" y="1199136"/>
                </a:lnTo>
                <a:lnTo>
                  <a:pt x="494455" y="1200326"/>
                </a:lnTo>
                <a:lnTo>
                  <a:pt x="517038" y="1200722"/>
                </a:lnTo>
                <a:lnTo>
                  <a:pt x="539622" y="1200326"/>
                </a:lnTo>
                <a:lnTo>
                  <a:pt x="561412" y="1199136"/>
                </a:lnTo>
                <a:lnTo>
                  <a:pt x="583996" y="1197153"/>
                </a:lnTo>
                <a:lnTo>
                  <a:pt x="605787" y="1194378"/>
                </a:lnTo>
                <a:lnTo>
                  <a:pt x="627578" y="1191206"/>
                </a:lnTo>
                <a:lnTo>
                  <a:pt x="648972" y="1187240"/>
                </a:lnTo>
                <a:lnTo>
                  <a:pt x="669575" y="1182482"/>
                </a:lnTo>
                <a:lnTo>
                  <a:pt x="690177" y="1177724"/>
                </a:lnTo>
                <a:lnTo>
                  <a:pt x="710383" y="1172569"/>
                </a:lnTo>
                <a:lnTo>
                  <a:pt x="729400" y="1167414"/>
                </a:lnTo>
                <a:lnTo>
                  <a:pt x="748418" y="1161863"/>
                </a:lnTo>
                <a:lnTo>
                  <a:pt x="767039" y="1155518"/>
                </a:lnTo>
                <a:lnTo>
                  <a:pt x="784472" y="1149570"/>
                </a:lnTo>
                <a:lnTo>
                  <a:pt x="801112" y="1143623"/>
                </a:lnTo>
                <a:lnTo>
                  <a:pt x="817356" y="1137675"/>
                </a:lnTo>
                <a:lnTo>
                  <a:pt x="832412" y="1131727"/>
                </a:lnTo>
                <a:lnTo>
                  <a:pt x="860146" y="1120228"/>
                </a:lnTo>
                <a:lnTo>
                  <a:pt x="883521" y="1109521"/>
                </a:lnTo>
                <a:lnTo>
                  <a:pt x="902935" y="1100798"/>
                </a:lnTo>
                <a:lnTo>
                  <a:pt x="916802" y="1093264"/>
                </a:lnTo>
                <a:lnTo>
                  <a:pt x="928688" y="1087316"/>
                </a:lnTo>
                <a:lnTo>
                  <a:pt x="911255" y="1111108"/>
                </a:lnTo>
                <a:lnTo>
                  <a:pt x="893823" y="1133313"/>
                </a:lnTo>
                <a:lnTo>
                  <a:pt x="876390" y="1154329"/>
                </a:lnTo>
                <a:lnTo>
                  <a:pt x="858165" y="1174948"/>
                </a:lnTo>
                <a:lnTo>
                  <a:pt x="839940" y="1193981"/>
                </a:lnTo>
                <a:lnTo>
                  <a:pt x="822111" y="1211825"/>
                </a:lnTo>
                <a:lnTo>
                  <a:pt x="803093" y="1229272"/>
                </a:lnTo>
                <a:lnTo>
                  <a:pt x="784472" y="1245530"/>
                </a:lnTo>
                <a:lnTo>
                  <a:pt x="765851" y="1260597"/>
                </a:lnTo>
                <a:lnTo>
                  <a:pt x="746833" y="1274872"/>
                </a:lnTo>
                <a:lnTo>
                  <a:pt x="727419" y="1287958"/>
                </a:lnTo>
                <a:lnTo>
                  <a:pt x="708402" y="1300647"/>
                </a:lnTo>
                <a:lnTo>
                  <a:pt x="688988" y="1311749"/>
                </a:lnTo>
                <a:lnTo>
                  <a:pt x="669575" y="1322455"/>
                </a:lnTo>
                <a:lnTo>
                  <a:pt x="650161" y="1332369"/>
                </a:lnTo>
                <a:lnTo>
                  <a:pt x="630747" y="1341489"/>
                </a:lnTo>
                <a:lnTo>
                  <a:pt x="610937" y="1349419"/>
                </a:lnTo>
                <a:lnTo>
                  <a:pt x="591920" y="1357350"/>
                </a:lnTo>
                <a:lnTo>
                  <a:pt x="572110" y="1364091"/>
                </a:lnTo>
                <a:lnTo>
                  <a:pt x="552696" y="1370038"/>
                </a:lnTo>
                <a:lnTo>
                  <a:pt x="532886" y="1375590"/>
                </a:lnTo>
                <a:lnTo>
                  <a:pt x="513869" y="1380745"/>
                </a:lnTo>
                <a:lnTo>
                  <a:pt x="494851" y="1384710"/>
                </a:lnTo>
                <a:lnTo>
                  <a:pt x="475438" y="1388279"/>
                </a:lnTo>
                <a:lnTo>
                  <a:pt x="456816" y="1391451"/>
                </a:lnTo>
                <a:lnTo>
                  <a:pt x="437799" y="1393830"/>
                </a:lnTo>
                <a:lnTo>
                  <a:pt x="418781" y="1395813"/>
                </a:lnTo>
                <a:lnTo>
                  <a:pt x="400556" y="1397002"/>
                </a:lnTo>
                <a:lnTo>
                  <a:pt x="381935" y="1398192"/>
                </a:lnTo>
                <a:lnTo>
                  <a:pt x="363710" y="1398588"/>
                </a:lnTo>
                <a:lnTo>
                  <a:pt x="346277" y="1398588"/>
                </a:lnTo>
                <a:lnTo>
                  <a:pt x="328448" y="1398192"/>
                </a:lnTo>
                <a:lnTo>
                  <a:pt x="311015" y="1397399"/>
                </a:lnTo>
                <a:lnTo>
                  <a:pt x="293979" y="1396606"/>
                </a:lnTo>
                <a:lnTo>
                  <a:pt x="276942" y="1395020"/>
                </a:lnTo>
                <a:lnTo>
                  <a:pt x="260698" y="1393433"/>
                </a:lnTo>
                <a:lnTo>
                  <a:pt x="244454" y="1391451"/>
                </a:lnTo>
                <a:lnTo>
                  <a:pt x="228606" y="1389468"/>
                </a:lnTo>
                <a:lnTo>
                  <a:pt x="213551" y="1387089"/>
                </a:lnTo>
                <a:lnTo>
                  <a:pt x="198099" y="1384313"/>
                </a:lnTo>
                <a:lnTo>
                  <a:pt x="183836" y="1381538"/>
                </a:lnTo>
                <a:lnTo>
                  <a:pt x="169573" y="1378365"/>
                </a:lnTo>
                <a:lnTo>
                  <a:pt x="142235" y="1372021"/>
                </a:lnTo>
                <a:lnTo>
                  <a:pt x="117275" y="1365280"/>
                </a:lnTo>
                <a:lnTo>
                  <a:pt x="94295" y="1358539"/>
                </a:lnTo>
                <a:lnTo>
                  <a:pt x="73297" y="1351798"/>
                </a:lnTo>
                <a:lnTo>
                  <a:pt x="54675" y="1345454"/>
                </a:lnTo>
                <a:lnTo>
                  <a:pt x="38827" y="1339506"/>
                </a:lnTo>
                <a:lnTo>
                  <a:pt x="25357" y="1333955"/>
                </a:lnTo>
                <a:lnTo>
                  <a:pt x="6339" y="1326024"/>
                </a:lnTo>
                <a:lnTo>
                  <a:pt x="0" y="1322852"/>
                </a:lnTo>
                <a:lnTo>
                  <a:pt x="9113" y="1303819"/>
                </a:lnTo>
                <a:lnTo>
                  <a:pt x="18225" y="1284786"/>
                </a:lnTo>
                <a:lnTo>
                  <a:pt x="27734" y="1266942"/>
                </a:lnTo>
                <a:lnTo>
                  <a:pt x="38035" y="1249891"/>
                </a:lnTo>
                <a:lnTo>
                  <a:pt x="48732" y="1232841"/>
                </a:lnTo>
                <a:lnTo>
                  <a:pt x="59430" y="1216980"/>
                </a:lnTo>
                <a:lnTo>
                  <a:pt x="71316" y="1201119"/>
                </a:lnTo>
                <a:lnTo>
                  <a:pt x="83202" y="1186447"/>
                </a:lnTo>
                <a:lnTo>
                  <a:pt x="95880" y="1172172"/>
                </a:lnTo>
                <a:lnTo>
                  <a:pt x="108558" y="1158691"/>
                </a:lnTo>
                <a:lnTo>
                  <a:pt x="122029" y="1145209"/>
                </a:lnTo>
                <a:lnTo>
                  <a:pt x="135104" y="1132916"/>
                </a:lnTo>
                <a:lnTo>
                  <a:pt x="149367" y="1120624"/>
                </a:lnTo>
                <a:lnTo>
                  <a:pt x="163234" y="1109125"/>
                </a:lnTo>
                <a:lnTo>
                  <a:pt x="177893" y="1098022"/>
                </a:lnTo>
                <a:lnTo>
                  <a:pt x="192156" y="1087713"/>
                </a:lnTo>
                <a:lnTo>
                  <a:pt x="207212" y="1077799"/>
                </a:lnTo>
                <a:lnTo>
                  <a:pt x="222267" y="1067886"/>
                </a:lnTo>
                <a:lnTo>
                  <a:pt x="237719" y="1059163"/>
                </a:lnTo>
                <a:lnTo>
                  <a:pt x="252774" y="1050836"/>
                </a:lnTo>
                <a:lnTo>
                  <a:pt x="268622" y="1042112"/>
                </a:lnTo>
                <a:lnTo>
                  <a:pt x="283678" y="1034578"/>
                </a:lnTo>
                <a:lnTo>
                  <a:pt x="299922" y="1027441"/>
                </a:lnTo>
                <a:lnTo>
                  <a:pt x="315770" y="1020700"/>
                </a:lnTo>
                <a:lnTo>
                  <a:pt x="331222" y="1013959"/>
                </a:lnTo>
                <a:lnTo>
                  <a:pt x="347466" y="1008011"/>
                </a:lnTo>
                <a:lnTo>
                  <a:pt x="363314" y="1002460"/>
                </a:lnTo>
                <a:lnTo>
                  <a:pt x="379161" y="997305"/>
                </a:lnTo>
                <a:lnTo>
                  <a:pt x="394613" y="992546"/>
                </a:lnTo>
                <a:lnTo>
                  <a:pt x="410857" y="987392"/>
                </a:lnTo>
                <a:lnTo>
                  <a:pt x="426705" y="983426"/>
                </a:lnTo>
                <a:lnTo>
                  <a:pt x="441761" y="979461"/>
                </a:lnTo>
                <a:lnTo>
                  <a:pt x="457609" y="975892"/>
                </a:lnTo>
                <a:lnTo>
                  <a:pt x="472664" y="972324"/>
                </a:lnTo>
                <a:lnTo>
                  <a:pt x="502775" y="966772"/>
                </a:lnTo>
                <a:lnTo>
                  <a:pt x="531698" y="962014"/>
                </a:lnTo>
                <a:lnTo>
                  <a:pt x="559828" y="957652"/>
                </a:lnTo>
                <a:lnTo>
                  <a:pt x="586769" y="954877"/>
                </a:lnTo>
                <a:lnTo>
                  <a:pt x="612126" y="952497"/>
                </a:lnTo>
                <a:lnTo>
                  <a:pt x="636294" y="950911"/>
                </a:lnTo>
                <a:lnTo>
                  <a:pt x="658481" y="949722"/>
                </a:lnTo>
                <a:lnTo>
                  <a:pt x="678687" y="949325"/>
                </a:lnTo>
                <a:close/>
                <a:moveTo>
                  <a:pt x="1603324" y="885825"/>
                </a:moveTo>
                <a:lnTo>
                  <a:pt x="1627168" y="885825"/>
                </a:lnTo>
                <a:lnTo>
                  <a:pt x="1650218" y="887014"/>
                </a:lnTo>
                <a:lnTo>
                  <a:pt x="1672472" y="888997"/>
                </a:lnTo>
                <a:lnTo>
                  <a:pt x="1694727" y="891376"/>
                </a:lnTo>
                <a:lnTo>
                  <a:pt x="1716584" y="894549"/>
                </a:lnTo>
                <a:lnTo>
                  <a:pt x="1738044" y="898117"/>
                </a:lnTo>
                <a:lnTo>
                  <a:pt x="1758709" y="902876"/>
                </a:lnTo>
                <a:lnTo>
                  <a:pt x="1778977" y="908031"/>
                </a:lnTo>
                <a:lnTo>
                  <a:pt x="1798847" y="913979"/>
                </a:lnTo>
                <a:lnTo>
                  <a:pt x="1818717" y="919927"/>
                </a:lnTo>
                <a:lnTo>
                  <a:pt x="1837395" y="926668"/>
                </a:lnTo>
                <a:lnTo>
                  <a:pt x="1856073" y="934203"/>
                </a:lnTo>
                <a:lnTo>
                  <a:pt x="1874353" y="941737"/>
                </a:lnTo>
                <a:lnTo>
                  <a:pt x="1891839" y="949668"/>
                </a:lnTo>
                <a:lnTo>
                  <a:pt x="1908928" y="957996"/>
                </a:lnTo>
                <a:lnTo>
                  <a:pt x="1926016" y="967116"/>
                </a:lnTo>
                <a:lnTo>
                  <a:pt x="1942309" y="976236"/>
                </a:lnTo>
                <a:lnTo>
                  <a:pt x="1958206" y="985357"/>
                </a:lnTo>
                <a:lnTo>
                  <a:pt x="1973307" y="995667"/>
                </a:lnTo>
                <a:lnTo>
                  <a:pt x="1988806" y="1005580"/>
                </a:lnTo>
                <a:lnTo>
                  <a:pt x="2003112" y="1015494"/>
                </a:lnTo>
                <a:lnTo>
                  <a:pt x="2017419" y="1026200"/>
                </a:lnTo>
                <a:lnTo>
                  <a:pt x="2030930" y="1036510"/>
                </a:lnTo>
                <a:lnTo>
                  <a:pt x="2044045" y="1047614"/>
                </a:lnTo>
                <a:lnTo>
                  <a:pt x="2056762" y="1057924"/>
                </a:lnTo>
                <a:lnTo>
                  <a:pt x="2069478" y="1068630"/>
                </a:lnTo>
                <a:lnTo>
                  <a:pt x="2081003" y="1079733"/>
                </a:lnTo>
                <a:lnTo>
                  <a:pt x="2092925" y="1090440"/>
                </a:lnTo>
                <a:lnTo>
                  <a:pt x="2103655" y="1101543"/>
                </a:lnTo>
                <a:lnTo>
                  <a:pt x="2113988" y="1112250"/>
                </a:lnTo>
                <a:lnTo>
                  <a:pt x="2124718" y="1122956"/>
                </a:lnTo>
                <a:lnTo>
                  <a:pt x="2134255" y="1133663"/>
                </a:lnTo>
                <a:lnTo>
                  <a:pt x="2152536" y="1153886"/>
                </a:lnTo>
                <a:lnTo>
                  <a:pt x="2168432" y="1174110"/>
                </a:lnTo>
                <a:lnTo>
                  <a:pt x="2183533" y="1192747"/>
                </a:lnTo>
                <a:lnTo>
                  <a:pt x="2195853" y="1210195"/>
                </a:lnTo>
                <a:lnTo>
                  <a:pt x="2207378" y="1226057"/>
                </a:lnTo>
                <a:lnTo>
                  <a:pt x="2216915" y="1240332"/>
                </a:lnTo>
                <a:lnTo>
                  <a:pt x="2224466" y="1252228"/>
                </a:lnTo>
                <a:lnTo>
                  <a:pt x="2234798" y="1269676"/>
                </a:lnTo>
                <a:lnTo>
                  <a:pt x="2238375" y="1275624"/>
                </a:lnTo>
                <a:lnTo>
                  <a:pt x="2219300" y="1286331"/>
                </a:lnTo>
                <a:lnTo>
                  <a:pt x="2200622" y="1296244"/>
                </a:lnTo>
                <a:lnTo>
                  <a:pt x="2182341" y="1305365"/>
                </a:lnTo>
                <a:lnTo>
                  <a:pt x="2163266" y="1313295"/>
                </a:lnTo>
                <a:lnTo>
                  <a:pt x="2144190" y="1320830"/>
                </a:lnTo>
                <a:lnTo>
                  <a:pt x="2125910" y="1327571"/>
                </a:lnTo>
                <a:lnTo>
                  <a:pt x="2106834" y="1333519"/>
                </a:lnTo>
                <a:lnTo>
                  <a:pt x="2088156" y="1338277"/>
                </a:lnTo>
                <a:lnTo>
                  <a:pt x="2069876" y="1342639"/>
                </a:lnTo>
                <a:lnTo>
                  <a:pt x="2050801" y="1346605"/>
                </a:lnTo>
                <a:lnTo>
                  <a:pt x="2032123" y="1349381"/>
                </a:lnTo>
                <a:lnTo>
                  <a:pt x="2013842" y="1352156"/>
                </a:lnTo>
                <a:lnTo>
                  <a:pt x="1995164" y="1354139"/>
                </a:lnTo>
                <a:lnTo>
                  <a:pt x="1976884" y="1355329"/>
                </a:lnTo>
                <a:lnTo>
                  <a:pt x="1958603" y="1355725"/>
                </a:lnTo>
                <a:lnTo>
                  <a:pt x="1940322" y="1355725"/>
                </a:lnTo>
                <a:lnTo>
                  <a:pt x="1922042" y="1355329"/>
                </a:lnTo>
                <a:lnTo>
                  <a:pt x="1904556" y="1354536"/>
                </a:lnTo>
                <a:lnTo>
                  <a:pt x="1886276" y="1352949"/>
                </a:lnTo>
                <a:lnTo>
                  <a:pt x="1868790" y="1350570"/>
                </a:lnTo>
                <a:lnTo>
                  <a:pt x="1851304" y="1348191"/>
                </a:lnTo>
                <a:lnTo>
                  <a:pt x="1833818" y="1345812"/>
                </a:lnTo>
                <a:lnTo>
                  <a:pt x="1817127" y="1342639"/>
                </a:lnTo>
                <a:lnTo>
                  <a:pt x="1799642" y="1339071"/>
                </a:lnTo>
                <a:lnTo>
                  <a:pt x="1782951" y="1335105"/>
                </a:lnTo>
                <a:lnTo>
                  <a:pt x="1766657" y="1331140"/>
                </a:lnTo>
                <a:lnTo>
                  <a:pt x="1749966" y="1326381"/>
                </a:lnTo>
                <a:lnTo>
                  <a:pt x="1734070" y="1321226"/>
                </a:lnTo>
                <a:lnTo>
                  <a:pt x="1718174" y="1316071"/>
                </a:lnTo>
                <a:lnTo>
                  <a:pt x="1703073" y="1310916"/>
                </a:lnTo>
                <a:lnTo>
                  <a:pt x="1687574" y="1305365"/>
                </a:lnTo>
                <a:lnTo>
                  <a:pt x="1672075" y="1299813"/>
                </a:lnTo>
                <a:lnTo>
                  <a:pt x="1657769" y="1293468"/>
                </a:lnTo>
                <a:lnTo>
                  <a:pt x="1643065" y="1287520"/>
                </a:lnTo>
                <a:lnTo>
                  <a:pt x="1615246" y="1275228"/>
                </a:lnTo>
                <a:lnTo>
                  <a:pt x="1588620" y="1262142"/>
                </a:lnTo>
                <a:lnTo>
                  <a:pt x="1563584" y="1249452"/>
                </a:lnTo>
                <a:lnTo>
                  <a:pt x="1540137" y="1235970"/>
                </a:lnTo>
                <a:lnTo>
                  <a:pt x="1517883" y="1223281"/>
                </a:lnTo>
                <a:lnTo>
                  <a:pt x="1497218" y="1210592"/>
                </a:lnTo>
                <a:lnTo>
                  <a:pt x="1478540" y="1199092"/>
                </a:lnTo>
                <a:lnTo>
                  <a:pt x="1462246" y="1187989"/>
                </a:lnTo>
                <a:lnTo>
                  <a:pt x="1447145" y="1177679"/>
                </a:lnTo>
                <a:lnTo>
                  <a:pt x="1434825" y="1168558"/>
                </a:lnTo>
                <a:lnTo>
                  <a:pt x="1423698" y="1160628"/>
                </a:lnTo>
                <a:lnTo>
                  <a:pt x="1409391" y="1149128"/>
                </a:lnTo>
                <a:lnTo>
                  <a:pt x="1404623" y="1145162"/>
                </a:lnTo>
                <a:lnTo>
                  <a:pt x="1410584" y="1141594"/>
                </a:lnTo>
                <a:lnTo>
                  <a:pt x="1416942" y="1138421"/>
                </a:lnTo>
                <a:lnTo>
                  <a:pt x="1423300" y="1135249"/>
                </a:lnTo>
                <a:lnTo>
                  <a:pt x="1430454" y="1132473"/>
                </a:lnTo>
                <a:lnTo>
                  <a:pt x="1444363" y="1126525"/>
                </a:lnTo>
                <a:lnTo>
                  <a:pt x="1459067" y="1122163"/>
                </a:lnTo>
                <a:lnTo>
                  <a:pt x="1474168" y="1118198"/>
                </a:lnTo>
                <a:lnTo>
                  <a:pt x="1490064" y="1115025"/>
                </a:lnTo>
                <a:lnTo>
                  <a:pt x="1505960" y="1112646"/>
                </a:lnTo>
                <a:lnTo>
                  <a:pt x="1522651" y="1110663"/>
                </a:lnTo>
                <a:lnTo>
                  <a:pt x="1539740" y="1109077"/>
                </a:lnTo>
                <a:lnTo>
                  <a:pt x="1556431" y="1108284"/>
                </a:lnTo>
                <a:lnTo>
                  <a:pt x="1573519" y="1107491"/>
                </a:lnTo>
                <a:lnTo>
                  <a:pt x="1590210" y="1107491"/>
                </a:lnTo>
                <a:lnTo>
                  <a:pt x="1607298" y="1107888"/>
                </a:lnTo>
                <a:lnTo>
                  <a:pt x="1624387" y="1108284"/>
                </a:lnTo>
                <a:lnTo>
                  <a:pt x="1640680" y="1109474"/>
                </a:lnTo>
                <a:lnTo>
                  <a:pt x="1657371" y="1110663"/>
                </a:lnTo>
                <a:lnTo>
                  <a:pt x="1672870" y="1111853"/>
                </a:lnTo>
                <a:lnTo>
                  <a:pt x="1688369" y="1113439"/>
                </a:lnTo>
                <a:lnTo>
                  <a:pt x="1717776" y="1117008"/>
                </a:lnTo>
                <a:lnTo>
                  <a:pt x="1744402" y="1120974"/>
                </a:lnTo>
                <a:lnTo>
                  <a:pt x="1767452" y="1124939"/>
                </a:lnTo>
                <a:lnTo>
                  <a:pt x="1786527" y="1128904"/>
                </a:lnTo>
                <a:lnTo>
                  <a:pt x="1800834" y="1131680"/>
                </a:lnTo>
                <a:lnTo>
                  <a:pt x="1813153" y="1134456"/>
                </a:lnTo>
                <a:lnTo>
                  <a:pt x="1805205" y="1126129"/>
                </a:lnTo>
                <a:lnTo>
                  <a:pt x="1797257" y="1118594"/>
                </a:lnTo>
                <a:lnTo>
                  <a:pt x="1788912" y="1111457"/>
                </a:lnTo>
                <a:lnTo>
                  <a:pt x="1780169" y="1104319"/>
                </a:lnTo>
                <a:lnTo>
                  <a:pt x="1763080" y="1090440"/>
                </a:lnTo>
                <a:lnTo>
                  <a:pt x="1744800" y="1077354"/>
                </a:lnTo>
                <a:lnTo>
                  <a:pt x="1726122" y="1064665"/>
                </a:lnTo>
                <a:lnTo>
                  <a:pt x="1707841" y="1053165"/>
                </a:lnTo>
                <a:lnTo>
                  <a:pt x="1688369" y="1042062"/>
                </a:lnTo>
                <a:lnTo>
                  <a:pt x="1668896" y="1031752"/>
                </a:lnTo>
                <a:lnTo>
                  <a:pt x="1649820" y="1022235"/>
                </a:lnTo>
                <a:lnTo>
                  <a:pt x="1629950" y="1012718"/>
                </a:lnTo>
                <a:lnTo>
                  <a:pt x="1610080" y="1004391"/>
                </a:lnTo>
                <a:lnTo>
                  <a:pt x="1590607" y="996460"/>
                </a:lnTo>
                <a:lnTo>
                  <a:pt x="1571532" y="989322"/>
                </a:lnTo>
                <a:lnTo>
                  <a:pt x="1552457" y="982184"/>
                </a:lnTo>
                <a:lnTo>
                  <a:pt x="1533381" y="975840"/>
                </a:lnTo>
                <a:lnTo>
                  <a:pt x="1515101" y="970288"/>
                </a:lnTo>
                <a:lnTo>
                  <a:pt x="1497218" y="965133"/>
                </a:lnTo>
                <a:lnTo>
                  <a:pt x="1480129" y="960375"/>
                </a:lnTo>
                <a:lnTo>
                  <a:pt x="1463438" y="955616"/>
                </a:lnTo>
                <a:lnTo>
                  <a:pt x="1447542" y="952047"/>
                </a:lnTo>
                <a:lnTo>
                  <a:pt x="1418134" y="945306"/>
                </a:lnTo>
                <a:lnTo>
                  <a:pt x="1392700" y="940547"/>
                </a:lnTo>
                <a:lnTo>
                  <a:pt x="1372035" y="936978"/>
                </a:lnTo>
                <a:lnTo>
                  <a:pt x="1356139" y="934599"/>
                </a:lnTo>
                <a:lnTo>
                  <a:pt x="1343025" y="933013"/>
                </a:lnTo>
                <a:lnTo>
                  <a:pt x="1371241" y="923496"/>
                </a:lnTo>
                <a:lnTo>
                  <a:pt x="1398661" y="915169"/>
                </a:lnTo>
                <a:lnTo>
                  <a:pt x="1426082" y="908428"/>
                </a:lnTo>
                <a:lnTo>
                  <a:pt x="1452708" y="902083"/>
                </a:lnTo>
                <a:lnTo>
                  <a:pt x="1478540" y="896928"/>
                </a:lnTo>
                <a:lnTo>
                  <a:pt x="1504371" y="892962"/>
                </a:lnTo>
                <a:lnTo>
                  <a:pt x="1529805" y="889790"/>
                </a:lnTo>
                <a:lnTo>
                  <a:pt x="1554841" y="887807"/>
                </a:lnTo>
                <a:lnTo>
                  <a:pt x="1579480" y="886221"/>
                </a:lnTo>
                <a:lnTo>
                  <a:pt x="1603324" y="885825"/>
                </a:lnTo>
                <a:close/>
                <a:moveTo>
                  <a:pt x="399645" y="28575"/>
                </a:moveTo>
                <a:lnTo>
                  <a:pt x="420652" y="30558"/>
                </a:lnTo>
                <a:lnTo>
                  <a:pt x="442055" y="33335"/>
                </a:lnTo>
                <a:lnTo>
                  <a:pt x="462665" y="36905"/>
                </a:lnTo>
                <a:lnTo>
                  <a:pt x="482879" y="41268"/>
                </a:lnTo>
                <a:lnTo>
                  <a:pt x="501904" y="45632"/>
                </a:lnTo>
                <a:lnTo>
                  <a:pt x="521325" y="51185"/>
                </a:lnTo>
                <a:lnTo>
                  <a:pt x="539953" y="57135"/>
                </a:lnTo>
                <a:lnTo>
                  <a:pt x="558186" y="63482"/>
                </a:lnTo>
                <a:lnTo>
                  <a:pt x="576021" y="71019"/>
                </a:lnTo>
                <a:lnTo>
                  <a:pt x="593461" y="78556"/>
                </a:lnTo>
                <a:lnTo>
                  <a:pt x="610108" y="86489"/>
                </a:lnTo>
                <a:lnTo>
                  <a:pt x="626754" y="95613"/>
                </a:lnTo>
                <a:lnTo>
                  <a:pt x="642608" y="104737"/>
                </a:lnTo>
                <a:lnTo>
                  <a:pt x="658066" y="114257"/>
                </a:lnTo>
                <a:lnTo>
                  <a:pt x="673127" y="124174"/>
                </a:lnTo>
                <a:lnTo>
                  <a:pt x="688189" y="134487"/>
                </a:lnTo>
                <a:lnTo>
                  <a:pt x="702061" y="145197"/>
                </a:lnTo>
                <a:lnTo>
                  <a:pt x="716330" y="156304"/>
                </a:lnTo>
                <a:lnTo>
                  <a:pt x="729409" y="167808"/>
                </a:lnTo>
                <a:lnTo>
                  <a:pt x="742885" y="179708"/>
                </a:lnTo>
                <a:lnTo>
                  <a:pt x="755568" y="191212"/>
                </a:lnTo>
                <a:lnTo>
                  <a:pt x="767855" y="203509"/>
                </a:lnTo>
                <a:lnTo>
                  <a:pt x="779746" y="216202"/>
                </a:lnTo>
                <a:lnTo>
                  <a:pt x="791636" y="228499"/>
                </a:lnTo>
                <a:lnTo>
                  <a:pt x="802338" y="241590"/>
                </a:lnTo>
                <a:lnTo>
                  <a:pt x="813039" y="254283"/>
                </a:lnTo>
                <a:lnTo>
                  <a:pt x="823741" y="267374"/>
                </a:lnTo>
                <a:lnTo>
                  <a:pt x="833649" y="280464"/>
                </a:lnTo>
                <a:lnTo>
                  <a:pt x="843558" y="293554"/>
                </a:lnTo>
                <a:lnTo>
                  <a:pt x="853070" y="306645"/>
                </a:lnTo>
                <a:lnTo>
                  <a:pt x="861790" y="320132"/>
                </a:lnTo>
                <a:lnTo>
                  <a:pt x="870906" y="333222"/>
                </a:lnTo>
                <a:lnTo>
                  <a:pt x="878833" y="346709"/>
                </a:lnTo>
                <a:lnTo>
                  <a:pt x="886760" y="359799"/>
                </a:lnTo>
                <a:lnTo>
                  <a:pt x="902218" y="385980"/>
                </a:lnTo>
                <a:lnTo>
                  <a:pt x="915694" y="411764"/>
                </a:lnTo>
                <a:lnTo>
                  <a:pt x="928377" y="436754"/>
                </a:lnTo>
                <a:lnTo>
                  <a:pt x="939475" y="460951"/>
                </a:lnTo>
                <a:lnTo>
                  <a:pt x="949384" y="483562"/>
                </a:lnTo>
                <a:lnTo>
                  <a:pt x="958500" y="505379"/>
                </a:lnTo>
                <a:lnTo>
                  <a:pt x="966427" y="525610"/>
                </a:lnTo>
                <a:lnTo>
                  <a:pt x="972768" y="544650"/>
                </a:lnTo>
                <a:lnTo>
                  <a:pt x="978714" y="560914"/>
                </a:lnTo>
                <a:lnTo>
                  <a:pt x="983866" y="575987"/>
                </a:lnTo>
                <a:lnTo>
                  <a:pt x="987433" y="588284"/>
                </a:lnTo>
                <a:lnTo>
                  <a:pt x="992190" y="605738"/>
                </a:lnTo>
                <a:lnTo>
                  <a:pt x="993775" y="612085"/>
                </a:lnTo>
                <a:lnTo>
                  <a:pt x="987037" y="611292"/>
                </a:lnTo>
                <a:lnTo>
                  <a:pt x="979506" y="610498"/>
                </a:lnTo>
                <a:lnTo>
                  <a:pt x="972372" y="609308"/>
                </a:lnTo>
                <a:lnTo>
                  <a:pt x="965238" y="607722"/>
                </a:lnTo>
                <a:lnTo>
                  <a:pt x="950573" y="604151"/>
                </a:lnTo>
                <a:lnTo>
                  <a:pt x="936304" y="599391"/>
                </a:lnTo>
                <a:lnTo>
                  <a:pt x="921243" y="593441"/>
                </a:lnTo>
                <a:lnTo>
                  <a:pt x="906974" y="587094"/>
                </a:lnTo>
                <a:lnTo>
                  <a:pt x="891913" y="579954"/>
                </a:lnTo>
                <a:lnTo>
                  <a:pt x="877644" y="572417"/>
                </a:lnTo>
                <a:lnTo>
                  <a:pt x="862979" y="563691"/>
                </a:lnTo>
                <a:lnTo>
                  <a:pt x="849107" y="554964"/>
                </a:lnTo>
                <a:lnTo>
                  <a:pt x="834838" y="545840"/>
                </a:lnTo>
                <a:lnTo>
                  <a:pt x="821362" y="535923"/>
                </a:lnTo>
                <a:lnTo>
                  <a:pt x="807490" y="526006"/>
                </a:lnTo>
                <a:lnTo>
                  <a:pt x="794411" y="516089"/>
                </a:lnTo>
                <a:lnTo>
                  <a:pt x="781331" y="505379"/>
                </a:lnTo>
                <a:lnTo>
                  <a:pt x="769044" y="495066"/>
                </a:lnTo>
                <a:lnTo>
                  <a:pt x="756757" y="485149"/>
                </a:lnTo>
                <a:lnTo>
                  <a:pt x="745659" y="474438"/>
                </a:lnTo>
                <a:lnTo>
                  <a:pt x="723860" y="454605"/>
                </a:lnTo>
                <a:lnTo>
                  <a:pt x="705232" y="436754"/>
                </a:lnTo>
                <a:lnTo>
                  <a:pt x="688981" y="420094"/>
                </a:lnTo>
                <a:lnTo>
                  <a:pt x="675902" y="406607"/>
                </a:lnTo>
                <a:lnTo>
                  <a:pt x="665597" y="395500"/>
                </a:lnTo>
                <a:lnTo>
                  <a:pt x="657670" y="386376"/>
                </a:lnTo>
                <a:lnTo>
                  <a:pt x="659255" y="397087"/>
                </a:lnTo>
                <a:lnTo>
                  <a:pt x="661237" y="408194"/>
                </a:lnTo>
                <a:lnTo>
                  <a:pt x="663615" y="418904"/>
                </a:lnTo>
                <a:lnTo>
                  <a:pt x="665993" y="430011"/>
                </a:lnTo>
                <a:lnTo>
                  <a:pt x="668767" y="440324"/>
                </a:lnTo>
                <a:lnTo>
                  <a:pt x="671542" y="450638"/>
                </a:lnTo>
                <a:lnTo>
                  <a:pt x="678676" y="471662"/>
                </a:lnTo>
                <a:lnTo>
                  <a:pt x="685810" y="492686"/>
                </a:lnTo>
                <a:lnTo>
                  <a:pt x="693738" y="512916"/>
                </a:lnTo>
                <a:lnTo>
                  <a:pt x="702457" y="532750"/>
                </a:lnTo>
                <a:lnTo>
                  <a:pt x="712366" y="552187"/>
                </a:lnTo>
                <a:lnTo>
                  <a:pt x="721878" y="571624"/>
                </a:lnTo>
                <a:lnTo>
                  <a:pt x="732580" y="589871"/>
                </a:lnTo>
                <a:lnTo>
                  <a:pt x="743281" y="608118"/>
                </a:lnTo>
                <a:lnTo>
                  <a:pt x="753983" y="625969"/>
                </a:lnTo>
                <a:lnTo>
                  <a:pt x="765477" y="642629"/>
                </a:lnTo>
                <a:lnTo>
                  <a:pt x="776575" y="659289"/>
                </a:lnTo>
                <a:lnTo>
                  <a:pt x="788069" y="674760"/>
                </a:lnTo>
                <a:lnTo>
                  <a:pt x="799167" y="690230"/>
                </a:lnTo>
                <a:lnTo>
                  <a:pt x="810265" y="704510"/>
                </a:lnTo>
                <a:lnTo>
                  <a:pt x="821759" y="718394"/>
                </a:lnTo>
                <a:lnTo>
                  <a:pt x="832460" y="731484"/>
                </a:lnTo>
                <a:lnTo>
                  <a:pt x="843162" y="743781"/>
                </a:lnTo>
                <a:lnTo>
                  <a:pt x="862583" y="765995"/>
                </a:lnTo>
                <a:lnTo>
                  <a:pt x="880022" y="784242"/>
                </a:lnTo>
                <a:lnTo>
                  <a:pt x="894687" y="799316"/>
                </a:lnTo>
                <a:lnTo>
                  <a:pt x="906182" y="810026"/>
                </a:lnTo>
                <a:lnTo>
                  <a:pt x="915694" y="819150"/>
                </a:lnTo>
                <a:lnTo>
                  <a:pt x="887553" y="810423"/>
                </a:lnTo>
                <a:lnTo>
                  <a:pt x="860205" y="801299"/>
                </a:lnTo>
                <a:lnTo>
                  <a:pt x="834046" y="791382"/>
                </a:lnTo>
                <a:lnTo>
                  <a:pt x="808679" y="781069"/>
                </a:lnTo>
                <a:lnTo>
                  <a:pt x="784502" y="770359"/>
                </a:lnTo>
                <a:lnTo>
                  <a:pt x="761513" y="758458"/>
                </a:lnTo>
                <a:lnTo>
                  <a:pt x="738921" y="746558"/>
                </a:lnTo>
                <a:lnTo>
                  <a:pt x="717519" y="734261"/>
                </a:lnTo>
                <a:lnTo>
                  <a:pt x="696908" y="721171"/>
                </a:lnTo>
                <a:lnTo>
                  <a:pt x="677487" y="707684"/>
                </a:lnTo>
                <a:lnTo>
                  <a:pt x="658462" y="694197"/>
                </a:lnTo>
                <a:lnTo>
                  <a:pt x="640230" y="680313"/>
                </a:lnTo>
                <a:lnTo>
                  <a:pt x="623583" y="666033"/>
                </a:lnTo>
                <a:lnTo>
                  <a:pt x="606937" y="650959"/>
                </a:lnTo>
                <a:lnTo>
                  <a:pt x="591083" y="635886"/>
                </a:lnTo>
                <a:lnTo>
                  <a:pt x="576418" y="620415"/>
                </a:lnTo>
                <a:lnTo>
                  <a:pt x="562149" y="605341"/>
                </a:lnTo>
                <a:lnTo>
                  <a:pt x="549069" y="589078"/>
                </a:lnTo>
                <a:lnTo>
                  <a:pt x="536386" y="573607"/>
                </a:lnTo>
                <a:lnTo>
                  <a:pt x="524496" y="556947"/>
                </a:lnTo>
                <a:lnTo>
                  <a:pt x="513398" y="541080"/>
                </a:lnTo>
                <a:lnTo>
                  <a:pt x="502300" y="524420"/>
                </a:lnTo>
                <a:lnTo>
                  <a:pt x="492391" y="507363"/>
                </a:lnTo>
                <a:lnTo>
                  <a:pt x="483275" y="491099"/>
                </a:lnTo>
                <a:lnTo>
                  <a:pt x="474159" y="474042"/>
                </a:lnTo>
                <a:lnTo>
                  <a:pt x="465836" y="457778"/>
                </a:lnTo>
                <a:lnTo>
                  <a:pt x="458305" y="440721"/>
                </a:lnTo>
                <a:lnTo>
                  <a:pt x="451171" y="423664"/>
                </a:lnTo>
                <a:lnTo>
                  <a:pt x="444433" y="407004"/>
                </a:lnTo>
                <a:lnTo>
                  <a:pt x="438488" y="390343"/>
                </a:lnTo>
                <a:lnTo>
                  <a:pt x="432939" y="374079"/>
                </a:lnTo>
                <a:lnTo>
                  <a:pt x="427786" y="357419"/>
                </a:lnTo>
                <a:lnTo>
                  <a:pt x="423030" y="340759"/>
                </a:lnTo>
                <a:lnTo>
                  <a:pt x="418670" y="324892"/>
                </a:lnTo>
                <a:lnTo>
                  <a:pt x="414707" y="308628"/>
                </a:lnTo>
                <a:lnTo>
                  <a:pt x="411536" y="292761"/>
                </a:lnTo>
                <a:lnTo>
                  <a:pt x="408365" y="277291"/>
                </a:lnTo>
                <a:lnTo>
                  <a:pt x="405591" y="261820"/>
                </a:lnTo>
                <a:lnTo>
                  <a:pt x="403212" y="246746"/>
                </a:lnTo>
                <a:lnTo>
                  <a:pt x="401231" y="231673"/>
                </a:lnTo>
                <a:lnTo>
                  <a:pt x="399645" y="217392"/>
                </a:lnTo>
                <a:lnTo>
                  <a:pt x="398060" y="203112"/>
                </a:lnTo>
                <a:lnTo>
                  <a:pt x="395682" y="176138"/>
                </a:lnTo>
                <a:lnTo>
                  <a:pt x="394096" y="150751"/>
                </a:lnTo>
                <a:lnTo>
                  <a:pt x="393700" y="127347"/>
                </a:lnTo>
                <a:lnTo>
                  <a:pt x="393700" y="105530"/>
                </a:lnTo>
                <a:lnTo>
                  <a:pt x="394493" y="86093"/>
                </a:lnTo>
                <a:lnTo>
                  <a:pt x="395285" y="69829"/>
                </a:lnTo>
                <a:lnTo>
                  <a:pt x="396474" y="55152"/>
                </a:lnTo>
                <a:lnTo>
                  <a:pt x="398853" y="35318"/>
                </a:lnTo>
                <a:lnTo>
                  <a:pt x="399645" y="28575"/>
                </a:lnTo>
                <a:close/>
                <a:moveTo>
                  <a:pt x="1782366" y="0"/>
                </a:moveTo>
                <a:lnTo>
                  <a:pt x="1787526" y="20648"/>
                </a:lnTo>
                <a:lnTo>
                  <a:pt x="1791097" y="41297"/>
                </a:lnTo>
                <a:lnTo>
                  <a:pt x="1794272" y="61152"/>
                </a:lnTo>
                <a:lnTo>
                  <a:pt x="1796257" y="81006"/>
                </a:lnTo>
                <a:lnTo>
                  <a:pt x="1797844" y="100861"/>
                </a:lnTo>
                <a:lnTo>
                  <a:pt x="1798638" y="119921"/>
                </a:lnTo>
                <a:lnTo>
                  <a:pt x="1798241" y="139378"/>
                </a:lnTo>
                <a:lnTo>
                  <a:pt x="1797447" y="158439"/>
                </a:lnTo>
                <a:lnTo>
                  <a:pt x="1796257" y="177499"/>
                </a:lnTo>
                <a:lnTo>
                  <a:pt x="1793876" y="195765"/>
                </a:lnTo>
                <a:lnTo>
                  <a:pt x="1791494" y="214031"/>
                </a:lnTo>
                <a:lnTo>
                  <a:pt x="1787922" y="231900"/>
                </a:lnTo>
                <a:lnTo>
                  <a:pt x="1783557" y="249769"/>
                </a:lnTo>
                <a:lnTo>
                  <a:pt x="1779191" y="267241"/>
                </a:lnTo>
                <a:lnTo>
                  <a:pt x="1774429" y="284316"/>
                </a:lnTo>
                <a:lnTo>
                  <a:pt x="1768872" y="301391"/>
                </a:lnTo>
                <a:lnTo>
                  <a:pt x="1762919" y="318069"/>
                </a:lnTo>
                <a:lnTo>
                  <a:pt x="1756172" y="334349"/>
                </a:lnTo>
                <a:lnTo>
                  <a:pt x="1749425" y="350630"/>
                </a:lnTo>
                <a:lnTo>
                  <a:pt x="1741885" y="366117"/>
                </a:lnTo>
                <a:lnTo>
                  <a:pt x="1734344" y="381603"/>
                </a:lnTo>
                <a:lnTo>
                  <a:pt x="1726010" y="396693"/>
                </a:lnTo>
                <a:lnTo>
                  <a:pt x="1717675" y="411782"/>
                </a:lnTo>
                <a:lnTo>
                  <a:pt x="1709341" y="426474"/>
                </a:lnTo>
                <a:lnTo>
                  <a:pt x="1699816" y="440770"/>
                </a:lnTo>
                <a:lnTo>
                  <a:pt x="1691085" y="454668"/>
                </a:lnTo>
                <a:lnTo>
                  <a:pt x="1681560" y="468566"/>
                </a:lnTo>
                <a:lnTo>
                  <a:pt x="1671638" y="482067"/>
                </a:lnTo>
                <a:lnTo>
                  <a:pt x="1661716" y="495171"/>
                </a:lnTo>
                <a:lnTo>
                  <a:pt x="1652191" y="507878"/>
                </a:lnTo>
                <a:lnTo>
                  <a:pt x="1641475" y="520585"/>
                </a:lnTo>
                <a:lnTo>
                  <a:pt x="1631554" y="532497"/>
                </a:lnTo>
                <a:lnTo>
                  <a:pt x="1621235" y="544807"/>
                </a:lnTo>
                <a:lnTo>
                  <a:pt x="1610916" y="555926"/>
                </a:lnTo>
                <a:lnTo>
                  <a:pt x="1589882" y="578163"/>
                </a:lnTo>
                <a:lnTo>
                  <a:pt x="1569244" y="598811"/>
                </a:lnTo>
                <a:lnTo>
                  <a:pt x="1548607" y="617872"/>
                </a:lnTo>
                <a:lnTo>
                  <a:pt x="1528763" y="636138"/>
                </a:lnTo>
                <a:lnTo>
                  <a:pt x="1509713" y="652418"/>
                </a:lnTo>
                <a:lnTo>
                  <a:pt x="1491060" y="667508"/>
                </a:lnTo>
                <a:lnTo>
                  <a:pt x="1473597" y="681406"/>
                </a:lnTo>
                <a:lnTo>
                  <a:pt x="1457722" y="693319"/>
                </a:lnTo>
                <a:lnTo>
                  <a:pt x="1443038" y="703643"/>
                </a:lnTo>
                <a:lnTo>
                  <a:pt x="1430338" y="712776"/>
                </a:lnTo>
                <a:lnTo>
                  <a:pt x="1419225" y="720321"/>
                </a:lnTo>
                <a:lnTo>
                  <a:pt x="1403747" y="729851"/>
                </a:lnTo>
                <a:lnTo>
                  <a:pt x="1398588" y="733425"/>
                </a:lnTo>
                <a:lnTo>
                  <a:pt x="1396603" y="726674"/>
                </a:lnTo>
                <a:lnTo>
                  <a:pt x="1395413" y="719924"/>
                </a:lnTo>
                <a:lnTo>
                  <a:pt x="1394222" y="712776"/>
                </a:lnTo>
                <a:lnTo>
                  <a:pt x="1393428" y="705231"/>
                </a:lnTo>
                <a:lnTo>
                  <a:pt x="1393031" y="698084"/>
                </a:lnTo>
                <a:lnTo>
                  <a:pt x="1392635" y="690936"/>
                </a:lnTo>
                <a:lnTo>
                  <a:pt x="1392635" y="675847"/>
                </a:lnTo>
                <a:lnTo>
                  <a:pt x="1393825" y="660360"/>
                </a:lnTo>
                <a:lnTo>
                  <a:pt x="1395413" y="644874"/>
                </a:lnTo>
                <a:lnTo>
                  <a:pt x="1398191" y="628990"/>
                </a:lnTo>
                <a:lnTo>
                  <a:pt x="1401366" y="613107"/>
                </a:lnTo>
                <a:lnTo>
                  <a:pt x="1404938" y="597223"/>
                </a:lnTo>
                <a:lnTo>
                  <a:pt x="1409303" y="580942"/>
                </a:lnTo>
                <a:lnTo>
                  <a:pt x="1413669" y="565059"/>
                </a:lnTo>
                <a:lnTo>
                  <a:pt x="1418828" y="549175"/>
                </a:lnTo>
                <a:lnTo>
                  <a:pt x="1424385" y="533291"/>
                </a:lnTo>
                <a:lnTo>
                  <a:pt x="1430338" y="518202"/>
                </a:lnTo>
                <a:lnTo>
                  <a:pt x="1436291" y="502716"/>
                </a:lnTo>
                <a:lnTo>
                  <a:pt x="1442641" y="488420"/>
                </a:lnTo>
                <a:lnTo>
                  <a:pt x="1448594" y="473728"/>
                </a:lnTo>
                <a:lnTo>
                  <a:pt x="1455341" y="460227"/>
                </a:lnTo>
                <a:lnTo>
                  <a:pt x="1467644" y="434019"/>
                </a:lnTo>
                <a:lnTo>
                  <a:pt x="1479550" y="410591"/>
                </a:lnTo>
                <a:lnTo>
                  <a:pt x="1490663" y="390339"/>
                </a:lnTo>
                <a:lnTo>
                  <a:pt x="1499791" y="373661"/>
                </a:lnTo>
                <a:lnTo>
                  <a:pt x="1507332" y="361352"/>
                </a:lnTo>
                <a:lnTo>
                  <a:pt x="1514078" y="350630"/>
                </a:lnTo>
                <a:lnTo>
                  <a:pt x="1503760" y="355792"/>
                </a:lnTo>
                <a:lnTo>
                  <a:pt x="1493838" y="360954"/>
                </a:lnTo>
                <a:lnTo>
                  <a:pt x="1484313" y="366117"/>
                </a:lnTo>
                <a:lnTo>
                  <a:pt x="1474391" y="371676"/>
                </a:lnTo>
                <a:lnTo>
                  <a:pt x="1455738" y="383986"/>
                </a:lnTo>
                <a:lnTo>
                  <a:pt x="1437085" y="396295"/>
                </a:lnTo>
                <a:lnTo>
                  <a:pt x="1419225" y="409797"/>
                </a:lnTo>
                <a:lnTo>
                  <a:pt x="1402160" y="423298"/>
                </a:lnTo>
                <a:lnTo>
                  <a:pt x="1385491" y="437990"/>
                </a:lnTo>
                <a:lnTo>
                  <a:pt x="1369219" y="452682"/>
                </a:lnTo>
                <a:lnTo>
                  <a:pt x="1353741" y="467772"/>
                </a:lnTo>
                <a:lnTo>
                  <a:pt x="1338660" y="483258"/>
                </a:lnTo>
                <a:lnTo>
                  <a:pt x="1324372" y="498745"/>
                </a:lnTo>
                <a:lnTo>
                  <a:pt x="1310481" y="514628"/>
                </a:lnTo>
                <a:lnTo>
                  <a:pt x="1297781" y="530115"/>
                </a:lnTo>
                <a:lnTo>
                  <a:pt x="1285081" y="545998"/>
                </a:lnTo>
                <a:lnTo>
                  <a:pt x="1273175" y="561088"/>
                </a:lnTo>
                <a:lnTo>
                  <a:pt x="1262063" y="576574"/>
                </a:lnTo>
                <a:lnTo>
                  <a:pt x="1251347" y="591267"/>
                </a:lnTo>
                <a:lnTo>
                  <a:pt x="1241425" y="605959"/>
                </a:lnTo>
                <a:lnTo>
                  <a:pt x="1232297" y="619857"/>
                </a:lnTo>
                <a:lnTo>
                  <a:pt x="1223169" y="633755"/>
                </a:lnTo>
                <a:lnTo>
                  <a:pt x="1208088" y="659169"/>
                </a:lnTo>
                <a:lnTo>
                  <a:pt x="1194991" y="681009"/>
                </a:lnTo>
                <a:lnTo>
                  <a:pt x="1185069" y="699275"/>
                </a:lnTo>
                <a:lnTo>
                  <a:pt x="1178322" y="713173"/>
                </a:lnTo>
                <a:lnTo>
                  <a:pt x="1171972" y="724689"/>
                </a:lnTo>
                <a:lnTo>
                  <a:pt x="1171575" y="696098"/>
                </a:lnTo>
                <a:lnTo>
                  <a:pt x="1172369" y="667905"/>
                </a:lnTo>
                <a:lnTo>
                  <a:pt x="1173956" y="640506"/>
                </a:lnTo>
                <a:lnTo>
                  <a:pt x="1176734" y="613504"/>
                </a:lnTo>
                <a:lnTo>
                  <a:pt x="1179513" y="587693"/>
                </a:lnTo>
                <a:lnTo>
                  <a:pt x="1183481" y="562279"/>
                </a:lnTo>
                <a:lnTo>
                  <a:pt x="1188244" y="537659"/>
                </a:lnTo>
                <a:lnTo>
                  <a:pt x="1193800" y="514231"/>
                </a:lnTo>
                <a:lnTo>
                  <a:pt x="1199753" y="491200"/>
                </a:lnTo>
                <a:lnTo>
                  <a:pt x="1206897" y="468566"/>
                </a:lnTo>
                <a:lnTo>
                  <a:pt x="1214438" y="446726"/>
                </a:lnTo>
                <a:lnTo>
                  <a:pt x="1222375" y="425680"/>
                </a:lnTo>
                <a:lnTo>
                  <a:pt x="1231503" y="405429"/>
                </a:lnTo>
                <a:lnTo>
                  <a:pt x="1240631" y="385574"/>
                </a:lnTo>
                <a:lnTo>
                  <a:pt x="1250156" y="366117"/>
                </a:lnTo>
                <a:lnTo>
                  <a:pt x="1260872" y="347850"/>
                </a:lnTo>
                <a:lnTo>
                  <a:pt x="1271588" y="329584"/>
                </a:lnTo>
                <a:lnTo>
                  <a:pt x="1282700" y="312112"/>
                </a:lnTo>
                <a:lnTo>
                  <a:pt x="1294606" y="295832"/>
                </a:lnTo>
                <a:lnTo>
                  <a:pt x="1306513" y="279551"/>
                </a:lnTo>
                <a:lnTo>
                  <a:pt x="1319213" y="264065"/>
                </a:lnTo>
                <a:lnTo>
                  <a:pt x="1331913" y="248975"/>
                </a:lnTo>
                <a:lnTo>
                  <a:pt x="1345010" y="234680"/>
                </a:lnTo>
                <a:lnTo>
                  <a:pt x="1358106" y="220385"/>
                </a:lnTo>
                <a:lnTo>
                  <a:pt x="1371997" y="207281"/>
                </a:lnTo>
                <a:lnTo>
                  <a:pt x="1385491" y="194177"/>
                </a:lnTo>
                <a:lnTo>
                  <a:pt x="1399778" y="182264"/>
                </a:lnTo>
                <a:lnTo>
                  <a:pt x="1413669" y="169954"/>
                </a:lnTo>
                <a:lnTo>
                  <a:pt x="1428353" y="158836"/>
                </a:lnTo>
                <a:lnTo>
                  <a:pt x="1442244" y="147717"/>
                </a:lnTo>
                <a:lnTo>
                  <a:pt x="1456928" y="137790"/>
                </a:lnTo>
                <a:lnTo>
                  <a:pt x="1471216" y="127863"/>
                </a:lnTo>
                <a:lnTo>
                  <a:pt x="1485900" y="118333"/>
                </a:lnTo>
                <a:lnTo>
                  <a:pt x="1500188" y="109199"/>
                </a:lnTo>
                <a:lnTo>
                  <a:pt x="1514872" y="100861"/>
                </a:lnTo>
                <a:lnTo>
                  <a:pt x="1529160" y="92919"/>
                </a:lnTo>
                <a:lnTo>
                  <a:pt x="1543447" y="84977"/>
                </a:lnTo>
                <a:lnTo>
                  <a:pt x="1557338" y="77829"/>
                </a:lnTo>
                <a:lnTo>
                  <a:pt x="1571625" y="71079"/>
                </a:lnTo>
                <a:lnTo>
                  <a:pt x="1585119" y="64328"/>
                </a:lnTo>
                <a:lnTo>
                  <a:pt x="1599010" y="57975"/>
                </a:lnTo>
                <a:lnTo>
                  <a:pt x="1612107" y="52416"/>
                </a:lnTo>
                <a:lnTo>
                  <a:pt x="1637904" y="42091"/>
                </a:lnTo>
                <a:lnTo>
                  <a:pt x="1662113" y="32958"/>
                </a:lnTo>
                <a:lnTo>
                  <a:pt x="1685132" y="25414"/>
                </a:lnTo>
                <a:lnTo>
                  <a:pt x="1706166" y="18663"/>
                </a:lnTo>
                <a:lnTo>
                  <a:pt x="1724819" y="13501"/>
                </a:lnTo>
                <a:lnTo>
                  <a:pt x="1741488" y="9133"/>
                </a:lnTo>
                <a:lnTo>
                  <a:pt x="1755379" y="5162"/>
                </a:lnTo>
                <a:lnTo>
                  <a:pt x="1775619" y="1191"/>
                </a:lnTo>
                <a:lnTo>
                  <a:pt x="1782366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42489" y="5558711"/>
            <a:ext cx="110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朱琪超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41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7245351" y="1903413"/>
            <a:ext cx="1120775" cy="2216150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en-US" altLang="zh-CN" sz="13800" kern="0" spc="400" dirty="0">
                <a:solidFill>
                  <a:schemeClr val="accent1"/>
                </a:solidFill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1</a:t>
            </a:r>
            <a:endParaRPr lang="zh-CN" altLang="en-US" sz="41300" kern="0" spc="400" dirty="0">
              <a:solidFill>
                <a:schemeClr val="accent1"/>
              </a:solidFill>
              <a:latin typeface="Bell MT" panose="02020503060305020303" pitchFamily="18" charset="0"/>
              <a:ea typeface="华文隶书" panose="02010800040101010101" pitchFamily="2" charset="-122"/>
              <a:cs typeface="Microsoft New Tai Lue" panose="020B0502040204020203" pitchFamily="34" charset="0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3"/>
            </p:custDataLst>
          </p:nvPr>
        </p:nvCxnSpPr>
        <p:spPr>
          <a:xfrm>
            <a:off x="5062539" y="2047875"/>
            <a:ext cx="2185987" cy="1963738"/>
          </a:xfrm>
          <a:prstGeom prst="line">
            <a:avLst/>
          </a:prstGeom>
          <a:noFill/>
          <a:ln w="63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</p:cxnSp>
      <p:cxnSp>
        <p:nvCxnSpPr>
          <p:cNvPr id="20" name="直接连接符 19"/>
          <p:cNvCxnSpPr/>
          <p:nvPr>
            <p:custDataLst>
              <p:tags r:id="rId4"/>
            </p:custDataLst>
          </p:nvPr>
        </p:nvCxnSpPr>
        <p:spPr>
          <a:xfrm>
            <a:off x="4413250" y="1835151"/>
            <a:ext cx="2743200" cy="2462213"/>
          </a:xfrm>
          <a:prstGeom prst="line">
            <a:avLst/>
          </a:prstGeom>
          <a:noFill/>
          <a:ln w="635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</p:cxnSp>
      <p:cxnSp>
        <p:nvCxnSpPr>
          <p:cNvPr id="21" name="直接连接符 20"/>
          <p:cNvCxnSpPr/>
          <p:nvPr>
            <p:custDataLst>
              <p:tags r:id="rId5"/>
            </p:custDataLst>
          </p:nvPr>
        </p:nvCxnSpPr>
        <p:spPr>
          <a:xfrm>
            <a:off x="4651376" y="2419350"/>
            <a:ext cx="2741613" cy="2463800"/>
          </a:xfrm>
          <a:prstGeom prst="line">
            <a:avLst/>
          </a:prstGeom>
          <a:noFill/>
          <a:ln w="635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4510089" y="2976564"/>
            <a:ext cx="3024187" cy="769937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en-US" altLang="zh-CN" sz="4400" kern="0" spc="400" dirty="0">
                <a:solidFill>
                  <a:schemeClr val="accent1"/>
                </a:solidFill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S</a:t>
            </a:r>
            <a:r>
              <a:rPr lang="en-US" altLang="zh-CN" sz="4400" kern="0" spc="400" dirty="0"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EC</a:t>
            </a:r>
            <a:r>
              <a:rPr lang="en-US" altLang="zh-CN" sz="4400" kern="0" spc="400" dirty="0">
                <a:solidFill>
                  <a:schemeClr val="accent1"/>
                </a:solidFill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T</a:t>
            </a:r>
            <a:r>
              <a:rPr lang="en-US" altLang="zh-CN" sz="4400" kern="0" spc="400" dirty="0"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ION</a:t>
            </a:r>
            <a:endParaRPr lang="zh-CN" altLang="en-US" sz="8000" kern="0" spc="400" dirty="0">
              <a:latin typeface="Bell MT" panose="02020503060305020303" pitchFamily="18" charset="0"/>
              <a:ea typeface="华文隶书" panose="02010800040101010101" pitchFamily="2" charset="-122"/>
              <a:cs typeface="Microsoft New Tai Lue" panose="020B0502040204020203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4053682" y="2583659"/>
            <a:ext cx="2986087" cy="414337"/>
          </a:xfrm>
          <a:prstGeom prst="rect">
            <a:avLst/>
          </a:prstGeom>
          <a:noFill/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数据存储</a:t>
            </a:r>
            <a:endParaRPr lang="en-US" altLang="zh-CN" sz="2000" b="1" kern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2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872" y="198870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完成需求点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0630" y="1602798"/>
            <a:ext cx="10515600" cy="43513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zh-CN" altLang="en-US" sz="2400" dirty="0" smtClean="0"/>
              <a:t> 数据模型设计 </a:t>
            </a:r>
            <a:endParaRPr lang="en-US" altLang="zh-CN" sz="2400" dirty="0"/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endParaRPr lang="en-US" altLang="zh-CN" sz="2400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endParaRPr lang="en-US" altLang="zh-CN" sz="2400" dirty="0"/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zh-CN" altLang="en-US" sz="2400" dirty="0" smtClean="0"/>
              <a:t> 统计并展示一段时间内的文章活跃数据。查询维度包含：时间跨度（天 级别）、博文板块、操作类型等。</a:t>
            </a:r>
            <a:endParaRPr lang="en-US" altLang="zh-CN" sz="2400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endParaRPr lang="en-US" altLang="zh-CN" sz="2400" dirty="0"/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endParaRPr lang="en-US" altLang="zh-CN" sz="2400" dirty="0" smtClean="0"/>
          </a:p>
          <a:p>
            <a:pPr lvl="0">
              <a:lnSpc>
                <a:spcPct val="10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zh-CN" altLang="en-US" sz="2400" dirty="0" smtClean="0"/>
              <a:t>周报表生成包括：统计一周内各小时用户活跃（行为）的期望和标准差、 统计每天用户活跃最热和最冷的小时以及活跃程度、统计最活跃的前 </a:t>
            </a:r>
            <a:r>
              <a:rPr lang="en-US" altLang="zh-CN" sz="2400" dirty="0" smtClean="0"/>
              <a:t>10 </a:t>
            </a:r>
            <a:r>
              <a:rPr lang="zh-CN" altLang="en-US" sz="2400" dirty="0" smtClean="0"/>
              <a:t>名用户、统计最活跃的前 </a:t>
            </a:r>
            <a:r>
              <a:rPr lang="en-US" altLang="zh-CN" sz="2400" dirty="0" smtClean="0"/>
              <a:t>10 </a:t>
            </a:r>
            <a:r>
              <a:rPr lang="zh-CN" altLang="en-US" sz="2400" dirty="0" smtClean="0"/>
              <a:t>领域。（存储至 </a:t>
            </a:r>
            <a:r>
              <a:rPr lang="en-US" altLang="zh-CN" sz="2400" dirty="0" smtClean="0"/>
              <a:t>HDFS</a:t>
            </a:r>
            <a:r>
              <a:rPr lang="zh-CN" altLang="en-US" sz="2400" dirty="0" smtClean="0"/>
              <a:t>）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45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MH_Other_1"/>
          <p:cNvSpPr/>
          <p:nvPr>
            <p:custDataLst>
              <p:tags r:id="rId2"/>
            </p:custDataLst>
          </p:nvPr>
        </p:nvSpPr>
        <p:spPr>
          <a:xfrm rot="5400000">
            <a:off x="1973012" y="1248136"/>
            <a:ext cx="288925" cy="433387"/>
          </a:xfrm>
          <a:prstGeom prst="corner">
            <a:avLst>
              <a:gd name="adj1" fmla="val 22649"/>
              <a:gd name="adj2" fmla="val 206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cxnSp>
        <p:nvCxnSpPr>
          <p:cNvPr id="71" name="MH_Other_2"/>
          <p:cNvCxnSpPr/>
          <p:nvPr>
            <p:custDataLst>
              <p:tags r:id="rId3"/>
            </p:custDataLst>
          </p:nvPr>
        </p:nvCxnSpPr>
        <p:spPr>
          <a:xfrm flipV="1">
            <a:off x="1959528" y="1863514"/>
            <a:ext cx="2612472" cy="405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MH_Other_3"/>
          <p:cNvSpPr/>
          <p:nvPr>
            <p:custDataLst>
              <p:tags r:id="rId4"/>
            </p:custDataLst>
          </p:nvPr>
        </p:nvSpPr>
        <p:spPr>
          <a:xfrm rot="5400000">
            <a:off x="6351298" y="1928839"/>
            <a:ext cx="288925" cy="433387"/>
          </a:xfrm>
          <a:prstGeom prst="corner">
            <a:avLst>
              <a:gd name="adj1" fmla="val 22649"/>
              <a:gd name="adj2" fmla="val 206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cxnSp>
        <p:nvCxnSpPr>
          <p:cNvPr id="104" name="MH_Other_4"/>
          <p:cNvCxnSpPr/>
          <p:nvPr>
            <p:custDataLst>
              <p:tags r:id="rId5"/>
            </p:custDataLst>
          </p:nvPr>
        </p:nvCxnSpPr>
        <p:spPr>
          <a:xfrm>
            <a:off x="6511926" y="2986286"/>
            <a:ext cx="3608465" cy="298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MH_Other_5"/>
          <p:cNvCxnSpPr/>
          <p:nvPr>
            <p:custDataLst>
              <p:tags r:id="rId6"/>
            </p:custDataLst>
          </p:nvPr>
        </p:nvCxnSpPr>
        <p:spPr>
          <a:xfrm>
            <a:off x="6095034" y="2600174"/>
            <a:ext cx="1935" cy="275563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9" name="MH_PageTitle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914400" y="774915"/>
            <a:ext cx="2649539" cy="37333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 smtClean="0"/>
              <a:t>数据存储</a:t>
            </a:r>
          </a:p>
        </p:txBody>
      </p:sp>
      <p:sp>
        <p:nvSpPr>
          <p:cNvPr id="13" name="MH_Text_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392126" y="3016094"/>
            <a:ext cx="4167073" cy="280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70000"/>
              </a:lnSpc>
              <a:spcAft>
                <a:spcPts val="60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主要用来测试集群环境。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algn="just">
              <a:lnSpc>
                <a:spcPct val="170000"/>
              </a:lnSpc>
              <a:spcAft>
                <a:spcPts val="60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问题：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kafka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不能发送和消费数据。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algn="just">
              <a:lnSpc>
                <a:spcPct val="170000"/>
              </a:lnSpc>
              <a:spcAft>
                <a:spcPts val="60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解决方案：一个节点因为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kafka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进程，导致日志进程等文件堆积，磁盘空间占用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100%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。找到相应目录，清理磁盘空间。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MH_SubTitle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031895" y="1378692"/>
            <a:ext cx="2028745" cy="4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静态表存入</a:t>
            </a:r>
            <a:r>
              <a:rPr lang="en-US" altLang="zh-CN" sz="2000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Mysql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MH_SubTitle_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511926" y="2168365"/>
            <a:ext cx="3927474" cy="43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Kafka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发送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Behavior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数据，通过</a:t>
            </a:r>
            <a:r>
              <a:rPr lang="en-US" altLang="zh-CN" sz="2000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sparkstreaming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解析，存储到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  <a:t>Hbase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0727" y="1936192"/>
            <a:ext cx="2671219" cy="42908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94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7245351" y="1903413"/>
            <a:ext cx="1120775" cy="2216150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en-US" altLang="zh-CN" sz="13800" kern="0" spc="400" dirty="0">
                <a:solidFill>
                  <a:srgbClr val="FFC000"/>
                </a:solidFill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2</a:t>
            </a:r>
            <a:endParaRPr lang="zh-CN" altLang="en-US" sz="41300" kern="0" spc="400" dirty="0">
              <a:solidFill>
                <a:srgbClr val="FFC000"/>
              </a:solidFill>
              <a:latin typeface="Bell MT" panose="02020503060305020303" pitchFamily="18" charset="0"/>
              <a:ea typeface="华文隶书" panose="02010800040101010101" pitchFamily="2" charset="-122"/>
              <a:cs typeface="Microsoft New Tai Lue" panose="020B0502040204020203" pitchFamily="34" charset="0"/>
            </a:endParaRPr>
          </a:p>
        </p:txBody>
      </p:sp>
      <p:cxnSp>
        <p:nvCxnSpPr>
          <p:cNvPr id="3075" name="直接连接符 18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>
            <a:off x="5062539" y="2047875"/>
            <a:ext cx="2185987" cy="1963738"/>
          </a:xfrm>
          <a:prstGeom prst="line">
            <a:avLst/>
          </a:prstGeom>
          <a:noFill/>
          <a:ln w="6350" algn="ctr">
            <a:solidFill>
              <a:srgbClr val="B482D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6" name="直接连接符 19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4413250" y="1835151"/>
            <a:ext cx="2743200" cy="2462213"/>
          </a:xfrm>
          <a:prstGeom prst="line">
            <a:avLst/>
          </a:prstGeom>
          <a:noFill/>
          <a:ln w="635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" name="直接连接符 20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4651376" y="2419350"/>
            <a:ext cx="2741613" cy="2463800"/>
          </a:xfrm>
          <a:prstGeom prst="line">
            <a:avLst/>
          </a:prstGeom>
          <a:noFill/>
          <a:ln w="6350" algn="ctr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4510089" y="2976564"/>
            <a:ext cx="3024187" cy="769937"/>
          </a:xfrm>
          <a:prstGeom prst="rect">
            <a:avLst/>
          </a:prstGeom>
          <a:noFill/>
        </p:spPr>
        <p:txBody>
          <a:bodyPr wrap="none"/>
          <a:lstStyle/>
          <a:p>
            <a:pPr>
              <a:defRPr/>
            </a:pPr>
            <a:r>
              <a:rPr lang="en-US" altLang="zh-CN" sz="4400" kern="0" spc="400" dirty="0">
                <a:solidFill>
                  <a:srgbClr val="FFC000"/>
                </a:solidFill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S</a:t>
            </a:r>
            <a:r>
              <a:rPr lang="en-US" altLang="zh-CN" sz="4400" kern="0" spc="400" dirty="0">
                <a:solidFill>
                  <a:srgbClr val="A5A5A5">
                    <a:lumMod val="50000"/>
                  </a:srgbClr>
                </a:solidFill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EC</a:t>
            </a:r>
            <a:r>
              <a:rPr lang="en-US" altLang="zh-CN" sz="4400" kern="0" spc="400" dirty="0">
                <a:solidFill>
                  <a:srgbClr val="FFC000"/>
                </a:solidFill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T</a:t>
            </a:r>
            <a:r>
              <a:rPr lang="en-US" altLang="zh-CN" sz="4400" kern="0" spc="400" dirty="0">
                <a:solidFill>
                  <a:srgbClr val="A5A5A5">
                    <a:lumMod val="50000"/>
                  </a:srgbClr>
                </a:solidFill>
                <a:latin typeface="Bell MT" panose="02020503060305020303" pitchFamily="18" charset="0"/>
                <a:ea typeface="华文隶书" panose="02010800040101010101" pitchFamily="2" charset="-122"/>
                <a:cs typeface="Microsoft New Tai Lue" panose="020B0502040204020203" pitchFamily="34" charset="0"/>
              </a:rPr>
              <a:t>ION</a:t>
            </a:r>
            <a:endParaRPr lang="zh-CN" altLang="en-US" sz="8000" kern="0" spc="400" dirty="0">
              <a:solidFill>
                <a:srgbClr val="A5A5A5">
                  <a:lumMod val="50000"/>
                </a:srgbClr>
              </a:solidFill>
              <a:latin typeface="Bell MT" panose="02020503060305020303" pitchFamily="18" charset="0"/>
              <a:ea typeface="华文隶书" panose="02010800040101010101" pitchFamily="2" charset="-122"/>
              <a:cs typeface="Microsoft New Tai Lue" panose="020B0502040204020203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3934619" y="2583658"/>
            <a:ext cx="2986087" cy="510062"/>
          </a:xfrm>
          <a:prstGeom prst="rect">
            <a:avLst/>
          </a:prstGeom>
          <a:noFill/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WEB</a:t>
            </a:r>
            <a:r>
              <a:rPr lang="zh-CN" altLang="en-US" sz="2000" b="1" kern="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展示系统</a:t>
            </a:r>
            <a:endParaRPr lang="en-US" altLang="zh-CN" sz="2000" b="1" kern="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90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ageTitle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365125"/>
            <a:ext cx="2478437" cy="5492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/>
              <a:t>WEB</a:t>
            </a:r>
            <a:r>
              <a:rPr lang="zh-CN" altLang="en-US" dirty="0" smtClean="0"/>
              <a:t>展示</a:t>
            </a:r>
          </a:p>
        </p:txBody>
      </p:sp>
      <p:sp>
        <p:nvSpPr>
          <p:cNvPr id="5" name="MH_SubTitle_1"/>
          <p:cNvSpPr/>
          <p:nvPr>
            <p:custDataLst>
              <p:tags r:id="rId3"/>
            </p:custDataLst>
          </p:nvPr>
        </p:nvSpPr>
        <p:spPr>
          <a:xfrm>
            <a:off x="2339976" y="1446540"/>
            <a:ext cx="1412875" cy="1414462"/>
          </a:xfrm>
          <a:prstGeom prst="ellipse">
            <a:avLst/>
          </a:prstGeom>
          <a:solidFill>
            <a:srgbClr val="80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 lnSpcReduction="10000"/>
          </a:bodyPr>
          <a:lstStyle/>
          <a:p>
            <a:pPr algn="ctr">
              <a:defRPr/>
            </a:pPr>
            <a:r>
              <a:rPr lang="zh-CN" altLang="en-US" sz="24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搭建</a:t>
            </a:r>
            <a:r>
              <a:rPr lang="en-US" altLang="zh-CN" sz="2400" dirty="0" err="1" smtClean="0">
                <a:solidFill>
                  <a:srgbClr val="FFFFFF"/>
                </a:solidFill>
                <a:ea typeface="微软雅黑" panose="020B0503020204020204" pitchFamily="34" charset="-122"/>
              </a:rPr>
              <a:t>SpringMVC</a:t>
            </a:r>
            <a:endParaRPr lang="zh-CN" altLang="en-US" sz="24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MH_Other_1"/>
          <p:cNvSpPr/>
          <p:nvPr>
            <p:custDataLst>
              <p:tags r:id="rId4"/>
            </p:custDataLst>
          </p:nvPr>
        </p:nvSpPr>
        <p:spPr>
          <a:xfrm>
            <a:off x="2203451" y="1322716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rgbClr val="80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algn="ctr">
              <a:defRPr/>
            </a:pP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A</a:t>
            </a:r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MH_SubTitle_2"/>
          <p:cNvSpPr/>
          <p:nvPr>
            <p:custDataLst>
              <p:tags r:id="rId5"/>
            </p:custDataLst>
          </p:nvPr>
        </p:nvSpPr>
        <p:spPr>
          <a:xfrm>
            <a:off x="4384676" y="1446540"/>
            <a:ext cx="1412875" cy="1414462"/>
          </a:xfrm>
          <a:prstGeom prst="ellipse">
            <a:avLst/>
          </a:prstGeom>
          <a:solidFill>
            <a:srgbClr val="EF7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4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后台接口设计</a:t>
            </a:r>
            <a:endParaRPr lang="zh-CN" altLang="en-US" sz="24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MH_Other_2"/>
          <p:cNvSpPr/>
          <p:nvPr>
            <p:custDataLst>
              <p:tags r:id="rId6"/>
            </p:custDataLst>
          </p:nvPr>
        </p:nvSpPr>
        <p:spPr>
          <a:xfrm>
            <a:off x="4248151" y="1322716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rgbClr val="EF75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algn="ctr">
              <a:defRPr/>
            </a:pP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B</a:t>
            </a:r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MH_SubTitle_3"/>
          <p:cNvSpPr/>
          <p:nvPr>
            <p:custDataLst>
              <p:tags r:id="rId7"/>
            </p:custDataLst>
          </p:nvPr>
        </p:nvSpPr>
        <p:spPr>
          <a:xfrm>
            <a:off x="6429376" y="1446540"/>
            <a:ext cx="1412875" cy="1414462"/>
          </a:xfrm>
          <a:prstGeom prst="ellipse">
            <a:avLst/>
          </a:prstGeom>
          <a:solidFill>
            <a:srgbClr val="73C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4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前端页面展示</a:t>
            </a:r>
            <a:endParaRPr lang="zh-CN" altLang="en-US" sz="24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MH_Other_3"/>
          <p:cNvSpPr/>
          <p:nvPr>
            <p:custDataLst>
              <p:tags r:id="rId8"/>
            </p:custDataLst>
          </p:nvPr>
        </p:nvSpPr>
        <p:spPr>
          <a:xfrm>
            <a:off x="6292851" y="1322716"/>
            <a:ext cx="1685925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rgbClr val="73C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algn="ctr">
              <a:defRPr/>
            </a:pP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C</a:t>
            </a:r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MH_SubTitle_4"/>
          <p:cNvSpPr/>
          <p:nvPr>
            <p:custDataLst>
              <p:tags r:id="rId9"/>
            </p:custDataLst>
          </p:nvPr>
        </p:nvSpPr>
        <p:spPr>
          <a:xfrm>
            <a:off x="8472488" y="1446540"/>
            <a:ext cx="1414462" cy="1414462"/>
          </a:xfrm>
          <a:prstGeom prst="ellipse">
            <a:avLst/>
          </a:prstGeom>
          <a:solidFill>
            <a:srgbClr val="FAC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400" dirty="0" smtClean="0">
                <a:solidFill>
                  <a:srgbClr val="FFFFFF"/>
                </a:solidFill>
                <a:ea typeface="微软雅黑" panose="020B0503020204020204" pitchFamily="34" charset="-122"/>
              </a:rPr>
              <a:t>部署到服务器</a:t>
            </a:r>
            <a:endParaRPr lang="zh-CN" altLang="en-US" sz="24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MH_Other_4"/>
          <p:cNvSpPr/>
          <p:nvPr>
            <p:custDataLst>
              <p:tags r:id="rId10"/>
            </p:custDataLst>
          </p:nvPr>
        </p:nvSpPr>
        <p:spPr>
          <a:xfrm>
            <a:off x="8337550" y="1322716"/>
            <a:ext cx="1684338" cy="1978025"/>
          </a:xfrm>
          <a:custGeom>
            <a:avLst/>
            <a:gdLst>
              <a:gd name="connsiteX0" fmla="*/ 1505188 w 1685110"/>
              <a:gd name="connsiteY0" fmla="*/ 1871330 h 1976954"/>
              <a:gd name="connsiteX1" fmla="*/ 1558001 w 1685110"/>
              <a:gd name="connsiteY1" fmla="*/ 1924142 h 1976954"/>
              <a:gd name="connsiteX2" fmla="*/ 1505188 w 1685110"/>
              <a:gd name="connsiteY2" fmla="*/ 1976954 h 1976954"/>
              <a:gd name="connsiteX3" fmla="*/ 1452376 w 1685110"/>
              <a:gd name="connsiteY3" fmla="*/ 1924142 h 1976954"/>
              <a:gd name="connsiteX4" fmla="*/ 1505188 w 1685110"/>
              <a:gd name="connsiteY4" fmla="*/ 1871330 h 1976954"/>
              <a:gd name="connsiteX5" fmla="*/ 179922 w 1685110"/>
              <a:gd name="connsiteY5" fmla="*/ 1871330 h 1976954"/>
              <a:gd name="connsiteX6" fmla="*/ 232734 w 1685110"/>
              <a:gd name="connsiteY6" fmla="*/ 1924142 h 1976954"/>
              <a:gd name="connsiteX7" fmla="*/ 179922 w 1685110"/>
              <a:gd name="connsiteY7" fmla="*/ 1976954 h 1976954"/>
              <a:gd name="connsiteX8" fmla="*/ 127109 w 1685110"/>
              <a:gd name="connsiteY8" fmla="*/ 1924142 h 1976954"/>
              <a:gd name="connsiteX9" fmla="*/ 179922 w 1685110"/>
              <a:gd name="connsiteY9" fmla="*/ 1871330 h 1976954"/>
              <a:gd name="connsiteX10" fmla="*/ 851064 w 1685110"/>
              <a:gd name="connsiteY10" fmla="*/ 0 h 1976954"/>
              <a:gd name="connsiteX11" fmla="*/ 1685110 w 1685110"/>
              <a:gd name="connsiteY11" fmla="*/ 834045 h 1976954"/>
              <a:gd name="connsiteX12" fmla="*/ 1317387 w 1685110"/>
              <a:gd name="connsiteY12" fmla="*/ 1525648 h 1976954"/>
              <a:gd name="connsiteX13" fmla="*/ 1204499 w 1685110"/>
              <a:gd name="connsiteY13" fmla="*/ 1586922 h 1976954"/>
              <a:gd name="connsiteX14" fmla="*/ 1205188 w 1685110"/>
              <a:gd name="connsiteY14" fmla="*/ 1587411 h 1976954"/>
              <a:gd name="connsiteX15" fmla="*/ 1096842 w 1685110"/>
              <a:gd name="connsiteY15" fmla="*/ 1920952 h 1976954"/>
              <a:gd name="connsiteX16" fmla="*/ 1437117 w 1685110"/>
              <a:gd name="connsiteY16" fmla="*/ 1940344 h 1976954"/>
              <a:gd name="connsiteX17" fmla="*/ 1439652 w 1685110"/>
              <a:gd name="connsiteY17" fmla="*/ 1959201 h 1976954"/>
              <a:gd name="connsiteX18" fmla="*/ 1078909 w 1685110"/>
              <a:gd name="connsiteY18" fmla="*/ 1931784 h 1976954"/>
              <a:gd name="connsiteX19" fmla="*/ 1188163 w 1685110"/>
              <a:gd name="connsiteY19" fmla="*/ 1575316 h 1976954"/>
              <a:gd name="connsiteX20" fmla="*/ 1189182 w 1685110"/>
              <a:gd name="connsiteY20" fmla="*/ 1576040 h 1976954"/>
              <a:gd name="connsiteX21" fmla="*/ 1307912 w 1685110"/>
              <a:gd name="connsiteY21" fmla="*/ 1511596 h 1976954"/>
              <a:gd name="connsiteX22" fmla="*/ 1668162 w 1685110"/>
              <a:gd name="connsiteY22" fmla="*/ 834045 h 1976954"/>
              <a:gd name="connsiteX23" fmla="*/ 851064 w 1685110"/>
              <a:gd name="connsiteY23" fmla="*/ 16948 h 1976954"/>
              <a:gd name="connsiteX24" fmla="*/ 842681 w 1685110"/>
              <a:gd name="connsiteY24" fmla="*/ 17793 h 1976954"/>
              <a:gd name="connsiteX25" fmla="*/ 842681 w 1685110"/>
              <a:gd name="connsiteY25" fmla="*/ 845 h 1976954"/>
              <a:gd name="connsiteX26" fmla="*/ 834046 w 1685110"/>
              <a:gd name="connsiteY26" fmla="*/ 0 h 1976954"/>
              <a:gd name="connsiteX27" fmla="*/ 842429 w 1685110"/>
              <a:gd name="connsiteY27" fmla="*/ 845 h 1976954"/>
              <a:gd name="connsiteX28" fmla="*/ 842429 w 1685110"/>
              <a:gd name="connsiteY28" fmla="*/ 17793 h 1976954"/>
              <a:gd name="connsiteX29" fmla="*/ 834046 w 1685110"/>
              <a:gd name="connsiteY29" fmla="*/ 16948 h 1976954"/>
              <a:gd name="connsiteX30" fmla="*/ 16948 w 1685110"/>
              <a:gd name="connsiteY30" fmla="*/ 834045 h 1976954"/>
              <a:gd name="connsiteX31" fmla="*/ 377198 w 1685110"/>
              <a:gd name="connsiteY31" fmla="*/ 1511596 h 1976954"/>
              <a:gd name="connsiteX32" fmla="*/ 495928 w 1685110"/>
              <a:gd name="connsiteY32" fmla="*/ 1576040 h 1976954"/>
              <a:gd name="connsiteX33" fmla="*/ 496947 w 1685110"/>
              <a:gd name="connsiteY33" fmla="*/ 1575316 h 1976954"/>
              <a:gd name="connsiteX34" fmla="*/ 606201 w 1685110"/>
              <a:gd name="connsiteY34" fmla="*/ 1931784 h 1976954"/>
              <a:gd name="connsiteX35" fmla="*/ 245458 w 1685110"/>
              <a:gd name="connsiteY35" fmla="*/ 1959201 h 1976954"/>
              <a:gd name="connsiteX36" fmla="*/ 247993 w 1685110"/>
              <a:gd name="connsiteY36" fmla="*/ 1940344 h 1976954"/>
              <a:gd name="connsiteX37" fmla="*/ 588268 w 1685110"/>
              <a:gd name="connsiteY37" fmla="*/ 1920952 h 1976954"/>
              <a:gd name="connsiteX38" fmla="*/ 479922 w 1685110"/>
              <a:gd name="connsiteY38" fmla="*/ 1587411 h 1976954"/>
              <a:gd name="connsiteX39" fmla="*/ 480611 w 1685110"/>
              <a:gd name="connsiteY39" fmla="*/ 1586922 h 1976954"/>
              <a:gd name="connsiteX40" fmla="*/ 367723 w 1685110"/>
              <a:gd name="connsiteY40" fmla="*/ 1525648 h 1976954"/>
              <a:gd name="connsiteX41" fmla="*/ 0 w 1685110"/>
              <a:gd name="connsiteY41" fmla="*/ 834045 h 1976954"/>
              <a:gd name="connsiteX42" fmla="*/ 834046 w 1685110"/>
              <a:gd name="connsiteY42" fmla="*/ 0 h 197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85110" h="1976954">
                <a:moveTo>
                  <a:pt x="1505188" y="1871330"/>
                </a:moveTo>
                <a:cubicBezTo>
                  <a:pt x="1534356" y="1871330"/>
                  <a:pt x="1558001" y="1894974"/>
                  <a:pt x="1558001" y="1924142"/>
                </a:cubicBezTo>
                <a:cubicBezTo>
                  <a:pt x="1558001" y="1953309"/>
                  <a:pt x="1534356" y="1976954"/>
                  <a:pt x="1505188" y="1976954"/>
                </a:cubicBezTo>
                <a:cubicBezTo>
                  <a:pt x="1476021" y="1976954"/>
                  <a:pt x="1452376" y="1953309"/>
                  <a:pt x="1452376" y="1924142"/>
                </a:cubicBezTo>
                <a:cubicBezTo>
                  <a:pt x="1452376" y="1894974"/>
                  <a:pt x="1476021" y="1871330"/>
                  <a:pt x="1505188" y="1871330"/>
                </a:cubicBezTo>
                <a:close/>
                <a:moveTo>
                  <a:pt x="179922" y="1871330"/>
                </a:moveTo>
                <a:cubicBezTo>
                  <a:pt x="209089" y="1871330"/>
                  <a:pt x="232734" y="1894974"/>
                  <a:pt x="232734" y="1924142"/>
                </a:cubicBezTo>
                <a:cubicBezTo>
                  <a:pt x="232734" y="1953309"/>
                  <a:pt x="209089" y="1976954"/>
                  <a:pt x="179922" y="1976954"/>
                </a:cubicBezTo>
                <a:cubicBezTo>
                  <a:pt x="150754" y="1976954"/>
                  <a:pt x="127109" y="1953309"/>
                  <a:pt x="127109" y="1924142"/>
                </a:cubicBezTo>
                <a:cubicBezTo>
                  <a:pt x="127109" y="1894974"/>
                  <a:pt x="150754" y="1871330"/>
                  <a:pt x="179922" y="1871330"/>
                </a:cubicBezTo>
                <a:close/>
                <a:moveTo>
                  <a:pt x="851064" y="0"/>
                </a:moveTo>
                <a:cubicBezTo>
                  <a:pt x="1311695" y="0"/>
                  <a:pt x="1685110" y="373414"/>
                  <a:pt x="1685110" y="834045"/>
                </a:cubicBezTo>
                <a:cubicBezTo>
                  <a:pt x="1685110" y="1121940"/>
                  <a:pt x="1539245" y="1375765"/>
                  <a:pt x="1317387" y="1525648"/>
                </a:cubicBezTo>
                <a:lnTo>
                  <a:pt x="1204499" y="1586922"/>
                </a:lnTo>
                <a:lnTo>
                  <a:pt x="1205188" y="1587411"/>
                </a:lnTo>
                <a:cubicBezTo>
                  <a:pt x="1003994" y="1690931"/>
                  <a:pt x="953417" y="1846629"/>
                  <a:pt x="1096842" y="1920952"/>
                </a:cubicBezTo>
                <a:cubicBezTo>
                  <a:pt x="1177477" y="1962738"/>
                  <a:pt x="1305257" y="1970020"/>
                  <a:pt x="1437117" y="1940344"/>
                </a:cubicBezTo>
                <a:lnTo>
                  <a:pt x="1439652" y="1959201"/>
                </a:lnTo>
                <a:cubicBezTo>
                  <a:pt x="1299336" y="1990374"/>
                  <a:pt x="1163385" y="1980041"/>
                  <a:pt x="1078909" y="1931784"/>
                </a:cubicBezTo>
                <a:cubicBezTo>
                  <a:pt x="934232" y="1849137"/>
                  <a:pt x="984601" y="1684798"/>
                  <a:pt x="1188163" y="1575316"/>
                </a:cubicBezTo>
                <a:lnTo>
                  <a:pt x="1189182" y="1576040"/>
                </a:lnTo>
                <a:lnTo>
                  <a:pt x="1307912" y="1511596"/>
                </a:lnTo>
                <a:cubicBezTo>
                  <a:pt x="1525261" y="1364757"/>
                  <a:pt x="1668162" y="1116089"/>
                  <a:pt x="1668162" y="834045"/>
                </a:cubicBezTo>
                <a:cubicBezTo>
                  <a:pt x="1668162" y="382774"/>
                  <a:pt x="1302335" y="16948"/>
                  <a:pt x="851064" y="16948"/>
                </a:cubicBezTo>
                <a:lnTo>
                  <a:pt x="842681" y="17793"/>
                </a:lnTo>
                <a:lnTo>
                  <a:pt x="842681" y="845"/>
                </a:lnTo>
                <a:close/>
                <a:moveTo>
                  <a:pt x="834046" y="0"/>
                </a:moveTo>
                <a:lnTo>
                  <a:pt x="842429" y="845"/>
                </a:lnTo>
                <a:lnTo>
                  <a:pt x="842429" y="17793"/>
                </a:lnTo>
                <a:lnTo>
                  <a:pt x="834046" y="16948"/>
                </a:lnTo>
                <a:cubicBezTo>
                  <a:pt x="382775" y="16948"/>
                  <a:pt x="16948" y="382774"/>
                  <a:pt x="16948" y="834045"/>
                </a:cubicBezTo>
                <a:cubicBezTo>
                  <a:pt x="16948" y="1116089"/>
                  <a:pt x="159849" y="1364757"/>
                  <a:pt x="377198" y="1511596"/>
                </a:cubicBezTo>
                <a:lnTo>
                  <a:pt x="495928" y="1576040"/>
                </a:lnTo>
                <a:lnTo>
                  <a:pt x="496947" y="1575316"/>
                </a:lnTo>
                <a:cubicBezTo>
                  <a:pt x="700509" y="1684798"/>
                  <a:pt x="750878" y="1849137"/>
                  <a:pt x="606201" y="1931784"/>
                </a:cubicBezTo>
                <a:cubicBezTo>
                  <a:pt x="521725" y="1980041"/>
                  <a:pt x="385774" y="1990374"/>
                  <a:pt x="245458" y="1959201"/>
                </a:cubicBezTo>
                <a:lnTo>
                  <a:pt x="247993" y="1940344"/>
                </a:lnTo>
                <a:cubicBezTo>
                  <a:pt x="379853" y="1970020"/>
                  <a:pt x="507633" y="1962738"/>
                  <a:pt x="588268" y="1920952"/>
                </a:cubicBezTo>
                <a:cubicBezTo>
                  <a:pt x="731693" y="1846629"/>
                  <a:pt x="681116" y="1690931"/>
                  <a:pt x="479922" y="1587411"/>
                </a:cubicBezTo>
                <a:lnTo>
                  <a:pt x="480611" y="1586922"/>
                </a:lnTo>
                <a:lnTo>
                  <a:pt x="367723" y="1525648"/>
                </a:lnTo>
                <a:cubicBezTo>
                  <a:pt x="145865" y="1375765"/>
                  <a:pt x="0" y="1121940"/>
                  <a:pt x="0" y="834045"/>
                </a:cubicBezTo>
                <a:cubicBezTo>
                  <a:pt x="0" y="373414"/>
                  <a:pt x="373415" y="0"/>
                  <a:pt x="834046" y="0"/>
                </a:cubicBezTo>
                <a:close/>
              </a:path>
            </a:pathLst>
          </a:custGeom>
          <a:solidFill>
            <a:srgbClr val="FAC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b"/>
          <a:lstStyle/>
          <a:p>
            <a:pPr algn="ctr">
              <a:defRPr/>
            </a:pP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D</a:t>
            </a:r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MH_Text_1"/>
          <p:cNvSpPr txBox="1"/>
          <p:nvPr>
            <p:custDataLst>
              <p:tags r:id="rId11"/>
            </p:custDataLst>
          </p:nvPr>
        </p:nvSpPr>
        <p:spPr>
          <a:xfrm>
            <a:off x="2024064" y="3597343"/>
            <a:ext cx="2044700" cy="192405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da-DK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WEB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展示系统基于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SpringMVC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框架。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MH_Text_2"/>
          <p:cNvSpPr txBox="1"/>
          <p:nvPr>
            <p:custDataLst>
              <p:tags r:id="rId12"/>
            </p:custDataLst>
          </p:nvPr>
        </p:nvSpPr>
        <p:spPr>
          <a:xfrm>
            <a:off x="4246959" y="3596585"/>
            <a:ext cx="2029855" cy="280421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基于读取</a:t>
            </a:r>
            <a:r>
              <a:rPr lang="en-US" altLang="zh-CN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Mysql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数据的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Dao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层（魏建雄实现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Dao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层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），进行封装，设计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并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实现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Controller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接口，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Service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接口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MH_Text_3"/>
          <p:cNvSpPr txBox="1"/>
          <p:nvPr>
            <p:custDataLst>
              <p:tags r:id="rId13"/>
            </p:custDataLst>
          </p:nvPr>
        </p:nvSpPr>
        <p:spPr>
          <a:xfrm>
            <a:off x="6379557" y="3596585"/>
            <a:ext cx="2092931" cy="299439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基于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Bootstrap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、</a:t>
            </a:r>
            <a:r>
              <a:rPr lang="en-US" altLang="zh-CN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jquery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和</a:t>
            </a:r>
            <a:r>
              <a:rPr lang="en-US" altLang="zh-CN" sz="2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Echarts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插件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设计前端页面展示，实现前端提交查询内容并渲染后端返回的数据。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MH_Text_4"/>
          <p:cNvSpPr txBox="1"/>
          <p:nvPr>
            <p:custDataLst>
              <p:tags r:id="rId14"/>
            </p:custDataLst>
          </p:nvPr>
        </p:nvSpPr>
        <p:spPr>
          <a:xfrm>
            <a:off x="8472488" y="3596585"/>
            <a:ext cx="1892300" cy="163539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服务器安装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tomcat,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 将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WEB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项目部署到服务器上。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003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PageTitle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38200" y="365125"/>
            <a:ext cx="2478437" cy="5492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WEB</a:t>
            </a:r>
            <a:r>
              <a:rPr lang="zh-CN" altLang="en-US" smtClean="0"/>
              <a:t>展示</a:t>
            </a:r>
            <a:endParaRPr lang="zh-CN" altLang="en-US" dirty="0"/>
          </a:p>
        </p:txBody>
      </p:sp>
      <p:pic>
        <p:nvPicPr>
          <p:cNvPr id="2" name="web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49" y="837748"/>
            <a:ext cx="10406203" cy="55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2979" y="1996966"/>
            <a:ext cx="9144000" cy="333128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数据仓库实验三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sz="4000" dirty="0" smtClean="0"/>
              <a:t>田汉文  </a:t>
            </a:r>
            <a:r>
              <a:rPr kumimoji="1" lang="en-US" altLang="zh-CN" sz="4000" dirty="0" smtClean="0"/>
              <a:t>17127078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9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43450" y="1355725"/>
            <a:ext cx="27051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800" b="1">
                <a:solidFill>
                  <a:srgbClr val="4B7FA7"/>
                </a:solidFill>
                <a:ea typeface="微软雅黑" charset="-122"/>
                <a:sym typeface="Calibri" charset="0"/>
              </a:rPr>
              <a:t>内容说明</a:t>
            </a:r>
          </a:p>
        </p:txBody>
      </p:sp>
      <p:sp>
        <p:nvSpPr>
          <p:cNvPr id="19" name="矩形 18"/>
          <p:cNvSpPr/>
          <p:nvPr/>
        </p:nvSpPr>
        <p:spPr>
          <a:xfrm flipV="1">
            <a:off x="0" y="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0" y="582295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52" name="文本框 21"/>
          <p:cNvSpPr txBox="1">
            <a:spLocks noChangeArrowheads="1"/>
          </p:cNvSpPr>
          <p:nvPr/>
        </p:nvSpPr>
        <p:spPr bwMode="auto">
          <a:xfrm>
            <a:off x="895350" y="2265363"/>
            <a:ext cx="1060291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812800"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>
                <a:latin typeface="黑体" charset="-122"/>
                <a:ea typeface="黑体" charset="-122"/>
              </a:rPr>
              <a:t>选取每天不同的领域活跃程度作为对比对象，小时级别的为HIVE中的小时聚合表，天级别的为MySql中的天级别领域活跃信息表，分别对两者做聚合后，通过Java虚拟级的Jconsole观察所占用的CPU，内存等的对比和不同。</a:t>
            </a:r>
          </a:p>
        </p:txBody>
      </p:sp>
    </p:spTree>
    <p:extLst>
      <p:ext uri="{BB962C8B-B14F-4D97-AF65-F5344CB8AC3E}">
        <p14:creationId xmlns:p14="http://schemas.microsoft.com/office/powerpoint/2010/main" val="289338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5"/>
          <p:cNvSpPr/>
          <p:nvPr/>
        </p:nvSpPr>
        <p:spPr>
          <a:xfrm>
            <a:off x="5867400" y="466725"/>
            <a:ext cx="457200" cy="26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en-US" noProof="1"/>
          </a:p>
        </p:txBody>
      </p:sp>
      <p:graphicFrame>
        <p:nvGraphicFramePr>
          <p:cNvPr id="3074" name="对象 6"/>
          <p:cNvGraphicFramePr>
            <a:graphicFrameLocks/>
          </p:cNvGraphicFramePr>
          <p:nvPr/>
        </p:nvGraphicFramePr>
        <p:xfrm>
          <a:off x="2190750" y="69850"/>
          <a:ext cx="7943850" cy="671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r:id="rId3" imgW="7786800" imgH="8002800" progId="Visio.Drawing.15">
                  <p:embed/>
                </p:oleObj>
              </mc:Choice>
              <mc:Fallback>
                <p:oleObj r:id="rId3" imgW="7786800" imgH="8002800" progId="Visio.Drawing.1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50" y="69850"/>
                        <a:ext cx="7943850" cy="671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241578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43450" y="1089025"/>
            <a:ext cx="27051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/>
            <a:r>
              <a:rPr lang="en-US" altLang="zh-CN" sz="4800" b="1" noProof="1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MySQL</a:t>
            </a:r>
          </a:p>
        </p:txBody>
      </p:sp>
      <p:sp>
        <p:nvSpPr>
          <p:cNvPr id="19" name="矩形 18"/>
          <p:cNvSpPr/>
          <p:nvPr/>
        </p:nvSpPr>
        <p:spPr>
          <a:xfrm flipV="1">
            <a:off x="0" y="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0" y="582295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4100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073275"/>
            <a:ext cx="9056688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67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43450" y="1089025"/>
            <a:ext cx="270510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/>
            <a:r>
              <a:rPr lang="en-US" altLang="zh-CN" sz="4800" b="1" noProof="1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Hive</a:t>
            </a:r>
          </a:p>
        </p:txBody>
      </p:sp>
      <p:sp>
        <p:nvSpPr>
          <p:cNvPr id="19" name="矩形 18"/>
          <p:cNvSpPr/>
          <p:nvPr/>
        </p:nvSpPr>
        <p:spPr>
          <a:xfrm flipV="1">
            <a:off x="0" y="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0" y="582295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512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912938"/>
            <a:ext cx="8496300" cy="370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546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30638" y="1089025"/>
            <a:ext cx="4056062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/>
            <a:r>
              <a:rPr lang="en-US" altLang="zh-CN" sz="4800" b="1" noProof="1">
                <a:solidFill>
                  <a:schemeClr val="accent3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Gisha" panose="020B0502040204020203" pitchFamily="34" charset="-79"/>
                <a:sym typeface="Calibri" panose="020F0502020204030204" pitchFamily="34" charset="0"/>
              </a:rPr>
              <a:t>MySql vs Hive</a:t>
            </a:r>
          </a:p>
        </p:txBody>
      </p:sp>
      <p:sp>
        <p:nvSpPr>
          <p:cNvPr id="19" name="矩形 18"/>
          <p:cNvSpPr/>
          <p:nvPr/>
        </p:nvSpPr>
        <p:spPr>
          <a:xfrm flipV="1">
            <a:off x="0" y="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0" y="582295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828800" y="2525713"/>
          <a:ext cx="8204199" cy="2847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733"/>
                <a:gridCol w="2734733"/>
                <a:gridCol w="2734733"/>
              </a:tblGrid>
              <a:tr h="56959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2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>
                          <a:solidFill>
                            <a:schemeClr val="tx1"/>
                          </a:solidFill>
                        </a:rPr>
                        <a:t>Hive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69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zh-CN">
                          <a:solidFill>
                            <a:schemeClr val="tx1"/>
                          </a:solidFill>
                        </a:rPr>
                        <a:t>堆内存使用量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51.7MB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142.6MB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69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zh-CN">
                          <a:solidFill>
                            <a:schemeClr val="tx1"/>
                          </a:solidFill>
                        </a:rPr>
                        <a:t>线程数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83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69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CPU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最高占用率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7.9%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26%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  <a:tr h="569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运行时间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12.59s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54.31s</a:t>
                      </a:r>
                    </a:p>
                  </a:txBody>
                  <a:tcPr marL="91433" marR="91433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81000">
                          <a:schemeClr val="accent1">
                            <a:lumMod val="45000"/>
                            <a:lumOff val="55000"/>
                          </a:schemeClr>
                        </a:gs>
                        <a:gs pos="92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98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634078900"/>
              </p:ext>
            </p:extLst>
          </p:nvPr>
        </p:nvGraphicFramePr>
        <p:xfrm>
          <a:off x="1832304" y="2369792"/>
          <a:ext cx="7805684" cy="2759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10538" y="924910"/>
            <a:ext cx="2585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Main</a:t>
            </a:r>
            <a:r>
              <a:rPr kumimoji="1" lang="zh-CN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sz="4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Work</a:t>
            </a:r>
            <a:endParaRPr kumimoji="1" lang="zh-CN" alt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5200" y="1089025"/>
            <a:ext cx="512445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800" b="1">
                <a:solidFill>
                  <a:srgbClr val="4B7FA7"/>
                </a:solidFill>
                <a:ea typeface="微软雅黑" charset="-122"/>
                <a:sym typeface="Calibri" charset="0"/>
              </a:rPr>
              <a:t>所遇到的问题</a:t>
            </a:r>
          </a:p>
        </p:txBody>
      </p:sp>
      <p:sp>
        <p:nvSpPr>
          <p:cNvPr id="19" name="矩形 18"/>
          <p:cNvSpPr/>
          <p:nvPr/>
        </p:nvSpPr>
        <p:spPr>
          <a:xfrm flipV="1">
            <a:off x="0" y="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0" y="582295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172" name="文本框 3"/>
          <p:cNvSpPr txBox="1">
            <a:spLocks noChangeArrowheads="1"/>
          </p:cNvSpPr>
          <p:nvPr/>
        </p:nvSpPr>
        <p:spPr bwMode="auto">
          <a:xfrm>
            <a:off x="417513" y="2124075"/>
            <a:ext cx="80772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latin typeface="黑体" charset="-122"/>
                <a:ea typeface="黑体" charset="-122"/>
              </a:rPr>
              <a:t>问题描述： 启动</a:t>
            </a:r>
            <a:r>
              <a:rPr lang="en-US" altLang="zh-CN" sz="3200">
                <a:latin typeface="黑体" charset="-122"/>
                <a:ea typeface="黑体" charset="-122"/>
              </a:rPr>
              <a:t>kafka</a:t>
            </a:r>
            <a:r>
              <a:rPr lang="zh-CN" altLang="en-US" sz="3200">
                <a:latin typeface="黑体" charset="-122"/>
                <a:ea typeface="黑体" charset="-122"/>
              </a:rPr>
              <a:t>就报内存不够的错误。</a:t>
            </a:r>
          </a:p>
          <a:p>
            <a:r>
              <a:rPr lang="zh-CN" altLang="en-US" sz="3200">
                <a:latin typeface="黑体" charset="-122"/>
                <a:ea typeface="黑体" charset="-122"/>
              </a:rPr>
              <a:t> </a:t>
            </a:r>
          </a:p>
          <a:p>
            <a:r>
              <a:rPr lang="zh-CN" altLang="en-US" sz="3200">
                <a:latin typeface="黑体" charset="-122"/>
                <a:ea typeface="黑体" charset="-122"/>
              </a:rPr>
              <a:t>解决方案： 使用</a:t>
            </a:r>
            <a:r>
              <a:rPr lang="en-US" altLang="zh-CN" sz="3200">
                <a:latin typeface="黑体" charset="-122"/>
                <a:ea typeface="黑体" charset="-122"/>
              </a:rPr>
              <a:t>linux</a:t>
            </a:r>
            <a:r>
              <a:rPr lang="zh-CN" altLang="en-US" sz="3200">
                <a:latin typeface="黑体" charset="-122"/>
                <a:ea typeface="黑体" charset="-122"/>
              </a:rPr>
              <a:t>下的</a:t>
            </a:r>
            <a:r>
              <a:rPr lang="en-US" altLang="zh-CN" sz="3200">
                <a:latin typeface="黑体" charset="-122"/>
                <a:ea typeface="黑体" charset="-122"/>
              </a:rPr>
              <a:t>du</a:t>
            </a:r>
            <a:r>
              <a:rPr lang="zh-CN" altLang="en-US" sz="3200">
                <a:latin typeface="黑体" charset="-122"/>
                <a:ea typeface="黑体" charset="-122"/>
              </a:rPr>
              <a:t>命令，仔细查找数据比较大的文件，发现</a:t>
            </a:r>
            <a:r>
              <a:rPr lang="en-US" altLang="zh-CN" sz="3200">
                <a:latin typeface="黑体" charset="-122"/>
                <a:ea typeface="黑体" charset="-122"/>
              </a:rPr>
              <a:t>kafka</a:t>
            </a:r>
            <a:r>
              <a:rPr lang="zh-CN" altLang="en-US" sz="3200">
                <a:latin typeface="黑体" charset="-122"/>
                <a:ea typeface="黑体" charset="-122"/>
              </a:rPr>
              <a:t>下的</a:t>
            </a:r>
            <a:r>
              <a:rPr lang="en-US" altLang="zh-CN" sz="3200">
                <a:latin typeface="黑体" charset="-122"/>
                <a:ea typeface="黑体" charset="-122"/>
              </a:rPr>
              <a:t>logs</a:t>
            </a:r>
            <a:r>
              <a:rPr lang="zh-CN" altLang="zh-CN" sz="3200">
                <a:latin typeface="黑体" charset="-122"/>
                <a:ea typeface="黑体" charset="-122"/>
              </a:rPr>
              <a:t>文件夹下存在两个比较大的文件。由于</a:t>
            </a:r>
            <a:r>
              <a:rPr lang="en-US" altLang="zh-CN" sz="3200">
                <a:latin typeface="黑体" charset="-122"/>
                <a:ea typeface="黑体" charset="-122"/>
              </a:rPr>
              <a:t>/</a:t>
            </a:r>
            <a:r>
              <a:rPr lang="zh-CN" altLang="en-US" sz="3200">
                <a:latin typeface="黑体" charset="-122"/>
                <a:ea typeface="黑体" charset="-122"/>
              </a:rPr>
              <a:t>目录，只分配了</a:t>
            </a:r>
            <a:r>
              <a:rPr lang="en-US" altLang="zh-CN" sz="3200">
                <a:latin typeface="黑体" charset="-122"/>
                <a:ea typeface="黑体" charset="-122"/>
              </a:rPr>
              <a:t>50G</a:t>
            </a:r>
            <a:r>
              <a:rPr lang="zh-CN" altLang="en-US" sz="3200">
                <a:latin typeface="黑体" charset="-122"/>
                <a:ea typeface="黑体" charset="-122"/>
              </a:rPr>
              <a:t>，造成存储空间不足。</a:t>
            </a:r>
          </a:p>
        </p:txBody>
      </p:sp>
      <p:pic>
        <p:nvPicPr>
          <p:cNvPr id="7173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50" y="2492375"/>
            <a:ext cx="339725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531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5200" y="1089025"/>
            <a:ext cx="5124450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4800" b="1">
                <a:solidFill>
                  <a:srgbClr val="4B7FA7"/>
                </a:solidFill>
                <a:ea typeface="微软雅黑" charset="-122"/>
                <a:sym typeface="Calibri" charset="0"/>
              </a:rPr>
              <a:t>所遇到的问题</a:t>
            </a:r>
          </a:p>
        </p:txBody>
      </p:sp>
      <p:sp>
        <p:nvSpPr>
          <p:cNvPr id="19" name="矩形 18"/>
          <p:cNvSpPr/>
          <p:nvPr/>
        </p:nvSpPr>
        <p:spPr>
          <a:xfrm flipV="1">
            <a:off x="0" y="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0" y="582295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196" name="文本框 3"/>
          <p:cNvSpPr txBox="1">
            <a:spLocks noChangeArrowheads="1"/>
          </p:cNvSpPr>
          <p:nvPr/>
        </p:nvSpPr>
        <p:spPr bwMode="auto">
          <a:xfrm>
            <a:off x="417513" y="1971675"/>
            <a:ext cx="11410950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/>
              <a:t>问题描述： 无法运行</a:t>
            </a:r>
            <a:r>
              <a:rPr lang="en-US" altLang="zh-CN" sz="3200"/>
              <a:t>KafkaProducer </a:t>
            </a:r>
            <a:endParaRPr lang="zh-CN" altLang="en-US" sz="3200"/>
          </a:p>
          <a:p>
            <a:r>
              <a:rPr lang="zh-CN" altLang="en-US" sz="3200"/>
              <a:t>解决方案： 找到kafka的config/server.properties里，找到advertised.host.name配置项，去掉注释，并改为该机的IP地址</a:t>
            </a:r>
          </a:p>
          <a:p>
            <a:endParaRPr lang="zh-CN" altLang="en-US" sz="3200">
              <a:latin typeface="黑体" charset="-122"/>
              <a:ea typeface="黑体" charset="-122"/>
            </a:endParaRPr>
          </a:p>
          <a:p>
            <a:r>
              <a:rPr lang="zh-CN" altLang="en-US" sz="3200">
                <a:sym typeface="宋体" charset="-122"/>
              </a:rPr>
              <a:t>问题描述： 用</a:t>
            </a:r>
            <a:r>
              <a:rPr lang="en-US" altLang="zh-CN" sz="3200">
                <a:sym typeface="宋体" charset="-122"/>
              </a:rPr>
              <a:t>java</a:t>
            </a:r>
            <a:r>
              <a:rPr lang="zh-CN" altLang="zh-CN" sz="3200">
                <a:sym typeface="宋体" charset="-122"/>
              </a:rPr>
              <a:t>写</a:t>
            </a:r>
            <a:r>
              <a:rPr lang="en-US" altLang="zh-CN" sz="3200">
                <a:sym typeface="宋体" charset="-122"/>
              </a:rPr>
              <a:t>wordCount</a:t>
            </a:r>
            <a:r>
              <a:rPr lang="zh-CN" altLang="en-US" sz="3200">
                <a:sym typeface="宋体" charset="-122"/>
              </a:rPr>
              <a:t>测试</a:t>
            </a:r>
            <a:r>
              <a:rPr lang="zh-CN" altLang="zh-CN" sz="3200">
                <a:sym typeface="宋体" charset="-122"/>
              </a:rPr>
              <a:t>程序始老是报代码退出错误</a:t>
            </a:r>
            <a:endParaRPr lang="zh-CN" altLang="en-US" sz="3200"/>
          </a:p>
          <a:p>
            <a:r>
              <a:rPr lang="zh-CN" altLang="en-US" sz="3200">
                <a:sym typeface="宋体" charset="-122"/>
              </a:rPr>
              <a:t>解决方案：把</a:t>
            </a:r>
            <a:r>
              <a:rPr lang="en-US" altLang="zh-CN" sz="3200">
                <a:sym typeface="宋体" charset="-122"/>
              </a:rPr>
              <a:t>hadoop.dll</a:t>
            </a:r>
            <a:r>
              <a:rPr lang="zh-CN" altLang="en-US" sz="3200">
                <a:sym typeface="宋体" charset="-122"/>
              </a:rPr>
              <a:t>拷到C:\Windows\System32目录下解决问题。</a:t>
            </a:r>
            <a:endParaRPr lang="zh-CN" altLang="en-US" sz="3200">
              <a:latin typeface="黑体" charset="-122"/>
              <a:ea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52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2979" y="1996966"/>
            <a:ext cx="9144000" cy="333128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数据仓库实验三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sz="4000" dirty="0" smtClean="0"/>
              <a:t>魏建雄 </a:t>
            </a:r>
            <a:r>
              <a:rPr kumimoji="1" lang="en-US" altLang="zh-CN" sz="4000" dirty="0" smtClean="0"/>
              <a:t>17127086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43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/>
        </p:nvSpPr>
        <p:spPr>
          <a:xfrm>
            <a:off x="1409700" y="1609725"/>
            <a:ext cx="10106025" cy="1322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4400" b="1">
                <a:solidFill>
                  <a:srgbClr val="4B7FA7"/>
                </a:solidFill>
                <a:ea typeface="微软雅黑" charset="-122"/>
                <a:sym typeface="Calibri" charset="0"/>
              </a:rPr>
              <a:t>       1.</a:t>
            </a:r>
            <a:r>
              <a:rPr lang="zh-CN" altLang="en-US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利用</a:t>
            </a:r>
            <a:r>
              <a:rPr lang="en-US" altLang="zh-CN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Spark</a:t>
            </a:r>
            <a:r>
              <a:rPr lang="zh-CN" altLang="en-US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读取</a:t>
            </a:r>
            <a:r>
              <a:rPr lang="en-US" altLang="zh-CN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userBehavior</a:t>
            </a:r>
            <a:r>
              <a:rPr lang="zh-CN" altLang="en-US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用户行为数据，</a:t>
            </a:r>
          </a:p>
          <a:p>
            <a:r>
              <a:rPr lang="zh-CN" altLang="en-US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依据时间排序，发送给</a:t>
            </a:r>
            <a:r>
              <a:rPr lang="en-US" altLang="zh-CN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Kafka</a:t>
            </a:r>
            <a:r>
              <a:rPr lang="zh-CN" altLang="en-US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；</a:t>
            </a:r>
          </a:p>
        </p:txBody>
      </p:sp>
      <p:sp>
        <p:nvSpPr>
          <p:cNvPr id="2" name="矩形 1"/>
          <p:cNvSpPr/>
          <p:nvPr/>
        </p:nvSpPr>
        <p:spPr>
          <a:xfrm flipV="1">
            <a:off x="0" y="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0" y="582295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文本框 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/>
        </p:nvSpPr>
        <p:spPr>
          <a:xfrm>
            <a:off x="1409700" y="3660775"/>
            <a:ext cx="9672638" cy="1198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         2.</a:t>
            </a:r>
            <a:r>
              <a:rPr lang="zh-CN" altLang="en-US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根据前台传递的查询条件，获取数据库中符合条件数据，返回数据结果；</a:t>
            </a:r>
          </a:p>
        </p:txBody>
      </p:sp>
    </p:spTree>
    <p:extLst>
      <p:ext uri="{BB962C8B-B14F-4D97-AF65-F5344CB8AC3E}">
        <p14:creationId xmlns:p14="http://schemas.microsoft.com/office/powerpoint/2010/main" val="613146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/>
        </p:nvSpPr>
        <p:spPr>
          <a:xfrm>
            <a:off x="1314450" y="1171575"/>
            <a:ext cx="8791575" cy="1076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200" b="1">
                <a:solidFill>
                  <a:srgbClr val="4B7FA7"/>
                </a:solidFill>
                <a:ea typeface="微软雅黑" charset="-122"/>
                <a:sym typeface="Calibri" charset="0"/>
              </a:rPr>
              <a:t>       1.</a:t>
            </a:r>
            <a:r>
              <a:rPr lang="zh-CN" altLang="en-US" sz="3200" b="1">
                <a:solidFill>
                  <a:srgbClr val="4B7FA7"/>
                </a:solidFill>
                <a:ea typeface="微软雅黑" charset="-122"/>
                <a:sym typeface="Calibri" charset="0"/>
              </a:rPr>
              <a:t>利用</a:t>
            </a:r>
            <a:r>
              <a:rPr lang="en-US" altLang="zh-CN" sz="3200" b="1">
                <a:solidFill>
                  <a:srgbClr val="4B7FA7"/>
                </a:solidFill>
                <a:ea typeface="微软雅黑" charset="-122"/>
                <a:sym typeface="Calibri" charset="0"/>
              </a:rPr>
              <a:t>Spark</a:t>
            </a:r>
            <a:r>
              <a:rPr lang="zh-CN" altLang="en-US" sz="3200" b="1">
                <a:solidFill>
                  <a:srgbClr val="4B7FA7"/>
                </a:solidFill>
                <a:ea typeface="微软雅黑" charset="-122"/>
                <a:sym typeface="Calibri" charset="0"/>
              </a:rPr>
              <a:t>读取</a:t>
            </a:r>
            <a:r>
              <a:rPr lang="en-US" altLang="zh-CN" sz="3200" b="1">
                <a:solidFill>
                  <a:srgbClr val="4B7FA7"/>
                </a:solidFill>
                <a:ea typeface="微软雅黑" charset="-122"/>
                <a:sym typeface="Calibri" charset="0"/>
              </a:rPr>
              <a:t>userBehavior</a:t>
            </a:r>
            <a:r>
              <a:rPr lang="zh-CN" altLang="en-US" sz="3200" b="1">
                <a:solidFill>
                  <a:srgbClr val="4B7FA7"/>
                </a:solidFill>
                <a:ea typeface="微软雅黑" charset="-122"/>
                <a:sym typeface="Calibri" charset="0"/>
              </a:rPr>
              <a:t>用户行为数据，</a:t>
            </a:r>
          </a:p>
          <a:p>
            <a:r>
              <a:rPr lang="zh-CN" altLang="en-US" sz="3200" b="1">
                <a:solidFill>
                  <a:srgbClr val="4B7FA7"/>
                </a:solidFill>
                <a:ea typeface="微软雅黑" charset="-122"/>
                <a:sym typeface="Calibri" charset="0"/>
              </a:rPr>
              <a:t>依据时间排序，发送给</a:t>
            </a:r>
            <a:r>
              <a:rPr lang="en-US" altLang="zh-CN" sz="3200" b="1">
                <a:solidFill>
                  <a:srgbClr val="4B7FA7"/>
                </a:solidFill>
                <a:ea typeface="微软雅黑" charset="-122"/>
                <a:sym typeface="Calibri" charset="0"/>
              </a:rPr>
              <a:t>Kafka</a:t>
            </a:r>
            <a:r>
              <a:rPr lang="zh-CN" altLang="en-US" sz="3200" b="1">
                <a:solidFill>
                  <a:srgbClr val="4B7FA7"/>
                </a:solidFill>
                <a:ea typeface="微软雅黑" charset="-122"/>
                <a:sym typeface="Calibri" charset="0"/>
              </a:rPr>
              <a:t>；</a:t>
            </a:r>
          </a:p>
        </p:txBody>
      </p:sp>
      <p:sp>
        <p:nvSpPr>
          <p:cNvPr id="2" name="矩形 1"/>
          <p:cNvSpPr/>
          <p:nvPr/>
        </p:nvSpPr>
        <p:spPr>
          <a:xfrm flipV="1">
            <a:off x="0" y="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0" y="582295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aphicFrame>
        <p:nvGraphicFramePr>
          <p:cNvPr id="10244" name="对象 5"/>
          <p:cNvGraphicFramePr>
            <a:graphicFrameLocks/>
          </p:cNvGraphicFramePr>
          <p:nvPr/>
        </p:nvGraphicFramePr>
        <p:xfrm>
          <a:off x="1955800" y="2247900"/>
          <a:ext cx="8150225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r:id="rId3" imgW="6021000" imgH="2820240" progId="Visio.Drawing.15">
                  <p:embed/>
                </p:oleObj>
              </mc:Choice>
              <mc:Fallback>
                <p:oleObj r:id="rId3" imgW="6021000" imgH="2820240" progId="Visio.Drawing.1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2247900"/>
                        <a:ext cx="8150225" cy="357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1431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V="1">
            <a:off x="0" y="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0" y="5822950"/>
            <a:ext cx="12192000" cy="103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文本框 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 txBox="1"/>
          <p:nvPr/>
        </p:nvSpPr>
        <p:spPr>
          <a:xfrm>
            <a:off x="895350" y="1096963"/>
            <a:ext cx="9672638" cy="11985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zh-CN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         2.</a:t>
            </a:r>
            <a:r>
              <a:rPr lang="zh-CN" altLang="en-US" sz="3600" b="1">
                <a:solidFill>
                  <a:srgbClr val="4B7FA7"/>
                </a:solidFill>
                <a:ea typeface="微软雅黑" charset="-122"/>
                <a:sym typeface="Calibri" charset="0"/>
              </a:rPr>
              <a:t>根据前台传递的查询条件，获取数据库中符合条件数据，返回数据结果；</a:t>
            </a:r>
          </a:p>
        </p:txBody>
      </p:sp>
      <p:graphicFrame>
        <p:nvGraphicFramePr>
          <p:cNvPr id="11268" name="对象 5"/>
          <p:cNvGraphicFramePr>
            <a:graphicFrameLocks/>
          </p:cNvGraphicFramePr>
          <p:nvPr/>
        </p:nvGraphicFramePr>
        <p:xfrm>
          <a:off x="990600" y="2352675"/>
          <a:ext cx="9398000" cy="356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r:id="rId3" imgW="8460000" imgH="2782080" progId="Visio.Drawing.15">
                  <p:embed/>
                </p:oleObj>
              </mc:Choice>
              <mc:Fallback>
                <p:oleObj r:id="rId3" imgW="8460000" imgH="2782080" progId="Visio.Drawing.15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352675"/>
                        <a:ext cx="9398000" cy="356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0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0534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1</a:t>
            </a:r>
            <a:r>
              <a:rPr kumimoji="1" lang="zh-CN" altLang="en-US" sz="3600" dirty="0" smtClean="0"/>
              <a:t>、数据模型设计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176646" y="1205346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accent2"/>
                </a:solidFill>
              </a:rPr>
              <a:t>行为数据模型设计（</a:t>
            </a:r>
            <a:r>
              <a:rPr kumimoji="1" lang="en-US" altLang="zh-CN" sz="2800" dirty="0" err="1" smtClean="0">
                <a:solidFill>
                  <a:schemeClr val="accent2"/>
                </a:solidFill>
              </a:rPr>
              <a:t>Hbase</a:t>
            </a:r>
            <a:r>
              <a:rPr kumimoji="1" lang="zh-CN" altLang="en-US" sz="2800" dirty="0" smtClean="0">
                <a:solidFill>
                  <a:schemeClr val="accent2"/>
                </a:solidFill>
              </a:rPr>
              <a:t>表）</a:t>
            </a:r>
            <a:endParaRPr kumimoji="1"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078182" y="20007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18" y="2000720"/>
            <a:ext cx="6681354" cy="249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86840"/>
              </p:ext>
            </p:extLst>
          </p:nvPr>
        </p:nvGraphicFramePr>
        <p:xfrm>
          <a:off x="1969654" y="4735175"/>
          <a:ext cx="8128000" cy="129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64132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Rowkey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Family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Column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Value</a:t>
                      </a:r>
                      <a:endParaRPr lang="zh-CN" altLang="en-US" dirty="0"/>
                    </a:p>
                  </a:txBody>
                  <a:tcPr/>
                </a:tc>
              </a:tr>
              <a:tr h="6502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 smtClean="0">
                          <a:effectLst/>
                        </a:rPr>
                        <a:t>Behaviortime@Uid</a:t>
                      </a:r>
                      <a:endParaRPr lang="zh-CN" sz="160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Info</a:t>
                      </a:r>
                      <a:endParaRPr lang="zh-CN" sz="160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Aid</a:t>
                      </a:r>
                      <a:endParaRPr lang="zh-CN" sz="160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effectLst/>
                        </a:rPr>
                        <a:t>behavior</a:t>
                      </a:r>
                      <a:endParaRPr lang="zh-CN" sz="1600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19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0534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1</a:t>
            </a:r>
            <a:r>
              <a:rPr kumimoji="1" lang="zh-CN" altLang="en-US" sz="3600" dirty="0" smtClean="0"/>
              <a:t>、数据模型设计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176646" y="1205346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accent2"/>
                </a:solidFill>
              </a:rPr>
              <a:t>小时级</a:t>
            </a:r>
            <a:r>
              <a:rPr kumimoji="1" lang="en-US" altLang="zh-CN" sz="2800" dirty="0" smtClean="0">
                <a:solidFill>
                  <a:schemeClr val="accent2"/>
                </a:solidFill>
              </a:rPr>
              <a:t>/</a:t>
            </a:r>
            <a:r>
              <a:rPr kumimoji="1" lang="zh-CN" altLang="en-US" sz="2800" dirty="0" smtClean="0">
                <a:solidFill>
                  <a:schemeClr val="accent2"/>
                </a:solidFill>
              </a:rPr>
              <a:t>天级别 文章活跃数据设计（</a:t>
            </a:r>
            <a:r>
              <a:rPr kumimoji="1" lang="en-US" altLang="zh-CN" sz="2800" dirty="0" smtClean="0">
                <a:solidFill>
                  <a:schemeClr val="accent2"/>
                </a:solidFill>
              </a:rPr>
              <a:t>HIVE/</a:t>
            </a:r>
            <a:r>
              <a:rPr kumimoji="1" lang="en-US" altLang="zh-CN" sz="2800" dirty="0" err="1" smtClean="0">
                <a:solidFill>
                  <a:schemeClr val="accent2"/>
                </a:solidFill>
              </a:rPr>
              <a:t>MySql</a:t>
            </a:r>
            <a:r>
              <a:rPr kumimoji="1" lang="zh-CN" altLang="en-US" sz="2800" dirty="0" smtClean="0">
                <a:solidFill>
                  <a:schemeClr val="accent2"/>
                </a:solidFill>
              </a:rPr>
              <a:t>）</a:t>
            </a:r>
            <a:endParaRPr kumimoji="1" lang="zh-CN" altLang="en-US" sz="2800" dirty="0">
              <a:solidFill>
                <a:schemeClr val="accent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58" y="2140314"/>
            <a:ext cx="7302500" cy="278130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141258"/>
              </p:ext>
            </p:extLst>
          </p:nvPr>
        </p:nvGraphicFramePr>
        <p:xfrm>
          <a:off x="1683328" y="5465616"/>
          <a:ext cx="865389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779"/>
                <a:gridCol w="1730779"/>
                <a:gridCol w="1730779"/>
                <a:gridCol w="1730779"/>
                <a:gridCol w="1730779"/>
              </a:tblGrid>
              <a:tr h="14152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Domin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behavior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</a:t>
                      </a:r>
                      <a:endParaRPr lang="zh-CN" altLang="en-US" dirty="0"/>
                    </a:p>
                  </a:txBody>
                  <a:tcPr/>
                </a:tc>
              </a:tr>
              <a:tr h="14152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2015-08-05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D372001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30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0534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1</a:t>
            </a:r>
            <a:r>
              <a:rPr kumimoji="1" lang="zh-CN" altLang="en-US" sz="3600" dirty="0" smtClean="0"/>
              <a:t>、数据模型设计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176646" y="1205346"/>
            <a:ext cx="10515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chemeClr val="accent2"/>
                </a:solidFill>
              </a:rPr>
              <a:t>小时级用户活跃数据（</a:t>
            </a:r>
            <a:r>
              <a:rPr kumimoji="1" lang="en-US" altLang="zh-CN" sz="2800" dirty="0" smtClean="0">
                <a:solidFill>
                  <a:schemeClr val="accent2"/>
                </a:solidFill>
              </a:rPr>
              <a:t>HIVE</a:t>
            </a:r>
            <a:r>
              <a:rPr kumimoji="1" lang="zh-CN" altLang="en-US" sz="2800" dirty="0" smtClean="0">
                <a:solidFill>
                  <a:schemeClr val="accent2"/>
                </a:solidFill>
              </a:rPr>
              <a:t>）</a:t>
            </a:r>
            <a:endParaRPr kumimoji="1" lang="zh-CN" alt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82950"/>
              </p:ext>
            </p:extLst>
          </p:nvPr>
        </p:nvGraphicFramePr>
        <p:xfrm>
          <a:off x="2587337" y="5413663"/>
          <a:ext cx="692311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0779"/>
                <a:gridCol w="1730779"/>
                <a:gridCol w="1730779"/>
                <a:gridCol w="1730779"/>
              </a:tblGrid>
              <a:tr h="32419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Domin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num</a:t>
                      </a:r>
                      <a:endParaRPr lang="zh-CN" altLang="en-US" dirty="0"/>
                    </a:p>
                  </a:txBody>
                  <a:tcPr/>
                </a:tc>
              </a:tr>
              <a:tr h="14152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2015-08-05</a:t>
                      </a:r>
                      <a:r>
                        <a:rPr lang="en-US" altLang="zh-CN" baseline="0" dirty="0" smtClean="0"/>
                        <a:t> 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U1267490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机器学习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49" y="1728566"/>
            <a:ext cx="76327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8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27" y="5178"/>
            <a:ext cx="10515600" cy="1205345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2</a:t>
            </a:r>
            <a:r>
              <a:rPr kumimoji="1" lang="zh-CN" altLang="en-US" sz="3600" dirty="0" smtClean="0"/>
              <a:t>、小时聚合</a:t>
            </a:r>
            <a:endParaRPr kumimoji="1" lang="zh-CN" altLang="en-US" sz="3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3160" y="7294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5" y="1680914"/>
            <a:ext cx="4736387" cy="502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9838" y="1458932"/>
            <a:ext cx="92208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61" y="1787151"/>
            <a:ext cx="5102541" cy="4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056712" y="1254952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小时</a:t>
            </a:r>
            <a:r>
              <a:rPr kumimoji="1" lang="zh-CN" altLang="en-US" dirty="0" smtClean="0">
                <a:solidFill>
                  <a:schemeClr val="accent2"/>
                </a:solidFill>
              </a:rPr>
              <a:t>级文章活跃</a:t>
            </a:r>
            <a:r>
              <a:rPr kumimoji="1" lang="zh-CN" altLang="en-US" dirty="0">
                <a:solidFill>
                  <a:schemeClr val="accent2"/>
                </a:solidFill>
              </a:rPr>
              <a:t>数据（</a:t>
            </a:r>
            <a:r>
              <a:rPr kumimoji="1" lang="en-US" altLang="zh-CN" dirty="0">
                <a:solidFill>
                  <a:schemeClr val="accent2"/>
                </a:solidFill>
              </a:rPr>
              <a:t>HIVE</a:t>
            </a:r>
            <a:r>
              <a:rPr kumimoji="1" lang="zh-CN" altLang="en-US" dirty="0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11" name="矩形 10"/>
          <p:cNvSpPr/>
          <p:nvPr/>
        </p:nvSpPr>
        <p:spPr>
          <a:xfrm>
            <a:off x="7898877" y="1319985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小时</a:t>
            </a:r>
            <a:r>
              <a:rPr kumimoji="1" lang="zh-CN" altLang="en-US" dirty="0" smtClean="0">
                <a:solidFill>
                  <a:schemeClr val="accent2"/>
                </a:solidFill>
              </a:rPr>
              <a:t>级用户活跃</a:t>
            </a:r>
            <a:r>
              <a:rPr kumimoji="1" lang="zh-CN" altLang="en-US" dirty="0">
                <a:solidFill>
                  <a:schemeClr val="accent2"/>
                </a:solidFill>
              </a:rPr>
              <a:t>数据（</a:t>
            </a:r>
            <a:r>
              <a:rPr kumimoji="1" lang="en-US" altLang="zh-CN" dirty="0">
                <a:solidFill>
                  <a:schemeClr val="accent2"/>
                </a:solidFill>
              </a:rPr>
              <a:t>HIVE</a:t>
            </a:r>
            <a:r>
              <a:rPr kumimoji="1" lang="zh-CN" altLang="en-US" dirty="0">
                <a:solidFill>
                  <a:schemeClr val="accent2"/>
                </a:solidFill>
              </a:rPr>
              <a:t>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50431" y="4551451"/>
            <a:ext cx="2457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小时聚合操作：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Key:</a:t>
            </a:r>
            <a:endParaRPr kumimoji="1" lang="en-US" altLang="zh-CN" dirty="0"/>
          </a:p>
          <a:p>
            <a:r>
              <a:rPr kumimoji="1" lang="en-US" altLang="zh-CN" dirty="0" smtClean="0"/>
              <a:t>Year-month-day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hour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05345"/>
          </a:xfrm>
        </p:spPr>
        <p:txBody>
          <a:bodyPr>
            <a:normAutofit/>
          </a:bodyPr>
          <a:lstStyle/>
          <a:p>
            <a:r>
              <a:rPr kumimoji="1" lang="en-US" altLang="zh-CN" sz="3600" dirty="0"/>
              <a:t>3</a:t>
            </a:r>
            <a:r>
              <a:rPr kumimoji="1" lang="zh-CN" altLang="en-US" sz="3600" dirty="0" smtClean="0"/>
              <a:t>、天聚合</a:t>
            </a:r>
            <a:endParaRPr kumimoji="1" lang="zh-CN" altLang="en-US" sz="3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3160" y="7294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9838" y="1458932"/>
            <a:ext cx="92208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30928" y="1089600"/>
            <a:ext cx="3334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solidFill>
                  <a:schemeClr val="accent2"/>
                </a:solidFill>
              </a:rPr>
              <a:t>天级别文章活跃</a:t>
            </a:r>
            <a:r>
              <a:rPr kumimoji="1" lang="zh-CN" altLang="en-US" dirty="0">
                <a:solidFill>
                  <a:schemeClr val="accent2"/>
                </a:solidFill>
              </a:rPr>
              <a:t>数据</a:t>
            </a:r>
            <a:r>
              <a:rPr kumimoji="1" lang="zh-CN" altLang="en-US" dirty="0" smtClean="0">
                <a:solidFill>
                  <a:schemeClr val="accent2"/>
                </a:solidFill>
              </a:rPr>
              <a:t>（</a:t>
            </a:r>
            <a:r>
              <a:rPr kumimoji="1" lang="en-US" altLang="zh-CN" dirty="0" err="1" smtClean="0">
                <a:solidFill>
                  <a:schemeClr val="accent2"/>
                </a:solidFill>
              </a:rPr>
              <a:t>MySql</a:t>
            </a:r>
            <a:r>
              <a:rPr kumimoji="1" lang="zh-CN" altLang="en-US" dirty="0" smtClean="0">
                <a:solidFill>
                  <a:schemeClr val="accent2"/>
                </a:solidFill>
              </a:rPr>
              <a:t>）</a:t>
            </a:r>
            <a:endParaRPr kumimoji="1" lang="zh-CN" alt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10338" y="1504650"/>
            <a:ext cx="124356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33" y="1458932"/>
            <a:ext cx="3804862" cy="512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164981" y="1089600"/>
            <a:ext cx="2457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天聚合操作：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Key:</a:t>
            </a:r>
            <a:endParaRPr kumimoji="1" lang="en-US" altLang="zh-CN" dirty="0"/>
          </a:p>
          <a:p>
            <a:r>
              <a:rPr kumimoji="1" lang="en-US" altLang="zh-CN" dirty="0" smtClean="0"/>
              <a:t>Year-month-day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81" y="4152834"/>
            <a:ext cx="5575300" cy="21717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4790326" y="5897367"/>
            <a:ext cx="1119883" cy="19521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558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05345"/>
          </a:xfrm>
        </p:spPr>
        <p:txBody>
          <a:bodyPr>
            <a:normAutofit/>
          </a:bodyPr>
          <a:lstStyle/>
          <a:p>
            <a:r>
              <a:rPr kumimoji="1" lang="en-US" altLang="zh-CN" sz="3600" dirty="0"/>
              <a:t>3</a:t>
            </a:r>
            <a:r>
              <a:rPr kumimoji="1" lang="zh-CN" altLang="en-US" sz="3600" dirty="0" smtClean="0"/>
              <a:t>、天聚合</a:t>
            </a:r>
            <a:endParaRPr kumimoji="1" lang="zh-CN" altLang="en-US" sz="36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3160" y="7294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9838" y="1458932"/>
            <a:ext cx="922088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10338" y="1504650"/>
            <a:ext cx="1243569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261661" y="402617"/>
            <a:ext cx="4903907" cy="40011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zh-CN" altLang="zh-CN" sz="2000" b="1" kern="100" dirty="0">
                <a:solidFill>
                  <a:schemeClr val="accent5"/>
                </a:solidFill>
                <a:latin typeface="Times New Roman" charset="0"/>
                <a:ea typeface="宋体" charset="-122"/>
                <a:cs typeface="Times New Roman" charset="0"/>
              </a:rPr>
              <a:t>统计用户每天最活跃和最冷的小时情况</a:t>
            </a:r>
            <a:r>
              <a:rPr lang="zh-CN" altLang="zh-CN" sz="2000" b="1" dirty="0">
                <a:solidFill>
                  <a:schemeClr val="accent5"/>
                </a:solidFill>
              </a:rPr>
              <a:t> 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7165568" y="-332040"/>
            <a:ext cx="992983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841" y="729466"/>
            <a:ext cx="3443871" cy="586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41124" y="1934809"/>
            <a:ext cx="1187450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5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273" y="1056316"/>
            <a:ext cx="3154166" cy="224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510338" y="2266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7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94" y="3965270"/>
            <a:ext cx="3092522" cy="26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右箭头 13"/>
          <p:cNvSpPr/>
          <p:nvPr/>
        </p:nvSpPr>
        <p:spPr>
          <a:xfrm>
            <a:off x="4641256" y="6068691"/>
            <a:ext cx="1931542" cy="21575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箭头 18"/>
          <p:cNvSpPr/>
          <p:nvPr/>
        </p:nvSpPr>
        <p:spPr>
          <a:xfrm rot="18151287" flipV="1">
            <a:off x="3724269" y="4334483"/>
            <a:ext cx="3504942" cy="21295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996508" y="5745281"/>
            <a:ext cx="1368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最活跃小时情况</a:t>
            </a:r>
            <a:endParaRPr kumimoji="1" lang="zh-CN" altLang="en-US" sz="1200" dirty="0"/>
          </a:p>
        </p:txBody>
      </p:sp>
      <p:sp>
        <p:nvSpPr>
          <p:cNvPr id="21" name="文本框 20"/>
          <p:cNvSpPr txBox="1"/>
          <p:nvPr/>
        </p:nvSpPr>
        <p:spPr>
          <a:xfrm rot="18169819">
            <a:off x="4573622" y="4051386"/>
            <a:ext cx="1368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最冷小时情况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19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2572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055"/>
  <p:tag name="MH_LIBRARY" val="GRAPHIC"/>
  <p:tag name="MH_ORDER" val="Straight Connector 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055"/>
  <p:tag name="MH_LIBRARY" val="GRAPHIC"/>
  <p:tag name="MH_ORDER" val="Straight Connector 1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055"/>
  <p:tag name="MH_LIBRARY" val="GRAPHIC"/>
  <p:tag name="MH_ORDER" val="Straight Connector 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055"/>
  <p:tag name="MH_LIBRARY" val="GRAPHIC"/>
  <p:tag name="MH_ORDER" val="TextBox 2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055"/>
  <p:tag name="MH_LIBRARY" val="GRAPHIC"/>
  <p:tag name="MH_ORDER" val="TextBox 2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MH" val="20180621231032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1032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1032"/>
  <p:tag name="MH_LIBRARY" val="GRAPHIC"/>
  <p:tag name="MH_TYPE" val="Other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1032"/>
  <p:tag name="MH_LIBRARY" val="GRAPHIC"/>
  <p:tag name="MH_TYPE" val="Other"/>
  <p:tag name="MH_ORDER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1032"/>
  <p:tag name="MH_LIBRARY" val="GRAPHIC"/>
  <p:tag name="MH_TYPE" val="Other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25723"/>
  <p:tag name="MH_LIBRARY" val="GRAPHIC"/>
  <p:tag name="MH_ORDER" val="Freeform 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1032"/>
  <p:tag name="MH_LIBRARY" val="GRAPHIC"/>
  <p:tag name="MH_TYPE" val="Other"/>
  <p:tag name="MH_ORDER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1032"/>
  <p:tag name="MH_LIBRARY" val="GRAPHIC"/>
  <p:tag name="MH_TYPE" val="PageTitle"/>
  <p:tag name="MH_ORDER" val="Page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1032"/>
  <p:tag name="MH_LIBRARY" val="GRAPHIC"/>
  <p:tag name="MH_TYPE" val="Text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1032"/>
  <p:tag name="MH_LIBRARY" val="GRAPHIC"/>
  <p:tag name="MH_TYPE" val="SubTitle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1032"/>
  <p:tag name="MH_LIBRARY" val="GRAPHIC"/>
  <p:tag name="MH_TYPE" val="SubTitle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108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108"/>
  <p:tag name="MH_LIBRARY" val="GRAPHIC"/>
  <p:tag name="MH_ORDER" val="TextBox 1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108"/>
  <p:tag name="MH_LIBRARY" val="GRAPHIC"/>
  <p:tag name="MH_ORDER" val="直接连接符 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108"/>
  <p:tag name="MH_LIBRARY" val="GRAPHIC"/>
  <p:tag name="MH_ORDER" val="直接连接符 1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108"/>
  <p:tag name="MH_LIBRARY" val="GRAPHIC"/>
  <p:tag name="MH_ORDER" val="直接连接符 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25723"/>
  <p:tag name="MH_LIBRARY" val="GRAPHIC"/>
  <p:tag name="MH_ORDER" val="GT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108"/>
  <p:tag name="MH_LIBRARY" val="GRAPHIC"/>
  <p:tag name="MH_ORDER" val="TextBox 2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108"/>
  <p:tag name="MH_LIBRARY" val="GRAPHIC"/>
  <p:tag name="MH_ORDER" val="TextBox 2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80621232414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PageTitle"/>
  <p:tag name="MH_ORDER" val="Page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SubTitle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Other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SubTitle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Other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SubTitle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25723"/>
  <p:tag name="MH_LIBRARY" val="GRAPHIC"/>
  <p:tag name="MH_ORDER" val="Freeform 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SubTitle"/>
  <p:tag name="MH_ORDER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Other"/>
  <p:tag name="MH_ORDER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Text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Text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Text"/>
  <p:tag name="MH_ORDER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Text"/>
  <p:tag name="MH_ORDER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2414"/>
  <p:tag name="MH_LIBRARY" val="GRAPHIC"/>
  <p:tag name="MH_TYPE" val="PageTitle"/>
  <p:tag name="MH_ORDER" val="Page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25723"/>
  <p:tag name="MH_LIBRARY" val="GRAPHIC"/>
  <p:tag name="MH_ORDER" val="GT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25723"/>
  <p:tag name="MH_LIBRARY" val="GRAPHIC"/>
  <p:tag name="MH_ORDER" val="Oval 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25723"/>
  <p:tag name="MH_LIBRARY" val="GRAPHIC"/>
  <p:tag name="MH_ORDER" val="Oval 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055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621230055"/>
  <p:tag name="MH_LIBRARY" val="GRAPHIC"/>
  <p:tag name="MH_ORDER" val="TextBox 1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853</Words>
  <Application>Microsoft Macintosh PowerPoint</Application>
  <PresentationFormat>宽屏</PresentationFormat>
  <Paragraphs>180</Paragraphs>
  <Slides>35</Slides>
  <Notes>2</Notes>
  <HiddenSlides>0</HiddenSlides>
  <MMClips>1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2" baseType="lpstr">
      <vt:lpstr>Bell MT</vt:lpstr>
      <vt:lpstr>Calibri</vt:lpstr>
      <vt:lpstr>DengXian</vt:lpstr>
      <vt:lpstr>DengXian Light</vt:lpstr>
      <vt:lpstr>Gisha</vt:lpstr>
      <vt:lpstr>Impact</vt:lpstr>
      <vt:lpstr>Microsoft New Tai Lue</vt:lpstr>
      <vt:lpstr>Times New Roman</vt:lpstr>
      <vt:lpstr>Wingdings</vt:lpstr>
      <vt:lpstr>黑体</vt:lpstr>
      <vt:lpstr>华文隶书</vt:lpstr>
      <vt:lpstr>宋体</vt:lpstr>
      <vt:lpstr>微软雅黑</vt:lpstr>
      <vt:lpstr>幼圆</vt:lpstr>
      <vt:lpstr>Arial</vt:lpstr>
      <vt:lpstr>Office 主题</vt:lpstr>
      <vt:lpstr>Visio.Drawing.15</vt:lpstr>
      <vt:lpstr>   数据仓库实验三  王涛  17127082 </vt:lpstr>
      <vt:lpstr>完成需求点</vt:lpstr>
      <vt:lpstr>PowerPoint 演示文稿</vt:lpstr>
      <vt:lpstr>1、数据模型设计</vt:lpstr>
      <vt:lpstr>1、数据模型设计</vt:lpstr>
      <vt:lpstr>1、数据模型设计</vt:lpstr>
      <vt:lpstr>2、小时聚合</vt:lpstr>
      <vt:lpstr>3、天聚合</vt:lpstr>
      <vt:lpstr>3、天聚合</vt:lpstr>
      <vt:lpstr>3、天聚合</vt:lpstr>
      <vt:lpstr>3、天聚合</vt:lpstr>
      <vt:lpstr>3、天聚合</vt:lpstr>
      <vt:lpstr>遇到的问题及解决办法</vt:lpstr>
      <vt:lpstr>PowerPoint 演示文稿</vt:lpstr>
      <vt:lpstr>PowerPoint 演示文稿</vt:lpstr>
      <vt:lpstr>PowerPoint 演示文稿</vt:lpstr>
      <vt:lpstr>   数据仓库实验三  朱琪超  17127101 </vt:lpstr>
      <vt:lpstr>PowerPoint 演示文稿</vt:lpstr>
      <vt:lpstr>PowerPoint 演示文稿</vt:lpstr>
      <vt:lpstr>数据存储</vt:lpstr>
      <vt:lpstr>PowerPoint 演示文稿</vt:lpstr>
      <vt:lpstr>WEB展示</vt:lpstr>
      <vt:lpstr>PowerPoint 演示文稿</vt:lpstr>
      <vt:lpstr>   数据仓库实验三  田汉文  17127078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数据仓库实验三  魏建雄 17127086 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数据仓库实验三  王涛  17127082 </dc:title>
  <dc:creator>Microsoft Office 用户</dc:creator>
  <cp:lastModifiedBy>Microsoft Office 用户</cp:lastModifiedBy>
  <cp:revision>29</cp:revision>
  <dcterms:created xsi:type="dcterms:W3CDTF">2018-06-20T11:51:31Z</dcterms:created>
  <dcterms:modified xsi:type="dcterms:W3CDTF">2018-06-22T13:36:20Z</dcterms:modified>
</cp:coreProperties>
</file>